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332" r:id="rId2"/>
    <p:sldId id="264" r:id="rId3"/>
    <p:sldId id="258" r:id="rId4"/>
    <p:sldId id="303" r:id="rId5"/>
    <p:sldId id="322" r:id="rId6"/>
    <p:sldId id="357" r:id="rId7"/>
    <p:sldId id="334" r:id="rId8"/>
    <p:sldId id="335" r:id="rId9"/>
    <p:sldId id="336" r:id="rId10"/>
    <p:sldId id="337" r:id="rId11"/>
    <p:sldId id="338" r:id="rId12"/>
    <p:sldId id="339" r:id="rId13"/>
    <p:sldId id="340" r:id="rId14"/>
    <p:sldId id="341" r:id="rId15"/>
    <p:sldId id="342" r:id="rId16"/>
    <p:sldId id="343" r:id="rId17"/>
    <p:sldId id="355" r:id="rId18"/>
    <p:sldId id="345" r:id="rId19"/>
    <p:sldId id="346" r:id="rId20"/>
    <p:sldId id="356" r:id="rId21"/>
    <p:sldId id="348" r:id="rId22"/>
    <p:sldId id="349" r:id="rId23"/>
    <p:sldId id="350" r:id="rId24"/>
    <p:sldId id="351" r:id="rId25"/>
    <p:sldId id="352" r:id="rId26"/>
    <p:sldId id="353" r:id="rId27"/>
    <p:sldId id="354" r:id="rId2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49504E4E-A562-4647-97F6-1BBF6AC43A79}">
          <p14:sldIdLst>
            <p14:sldId id="332"/>
            <p14:sldId id="264"/>
            <p14:sldId id="258"/>
            <p14:sldId id="303"/>
            <p14:sldId id="322"/>
            <p14:sldId id="357"/>
            <p14:sldId id="334"/>
            <p14:sldId id="335"/>
            <p14:sldId id="336"/>
            <p14:sldId id="337"/>
            <p14:sldId id="338"/>
            <p14:sldId id="339"/>
            <p14:sldId id="340"/>
            <p14:sldId id="341"/>
            <p14:sldId id="342"/>
            <p14:sldId id="343"/>
            <p14:sldId id="355"/>
            <p14:sldId id="345"/>
            <p14:sldId id="346"/>
            <p14:sldId id="356"/>
            <p14:sldId id="348"/>
            <p14:sldId id="349"/>
            <p14:sldId id="350"/>
            <p14:sldId id="351"/>
            <p14:sldId id="352"/>
            <p14:sldId id="353"/>
            <p14:sldId id="354"/>
          </p14:sldIdLst>
        </p14:section>
        <p14:section name="Untitled Section" id="{0203B67D-B35A-AC4C-B505-04B7EEAF9B52}">
          <p14:sldIdLst/>
        </p14:section>
      </p14:sectionLst>
    </p:ex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endy Shaw" initials="WS" lastIdx="5" clrIdx="0">
    <p:extLst>
      <p:ext uri="{19B8F6BF-5375-455C-9EA6-DF929625EA0E}">
        <p15:presenceInfo xmlns:p15="http://schemas.microsoft.com/office/powerpoint/2012/main" userId="S::weshaw@scouting.org::57c8af4b-c203-4b7e-917d-400ddf9a7e00" providerId="AD"/>
      </p:ext>
    </p:extLst>
  </p:cmAuthor>
  <p:cmAuthor id="2" name="April McMillan" initials="AM" lastIdx="1" clrIdx="1">
    <p:extLst>
      <p:ext uri="{19B8F6BF-5375-455C-9EA6-DF929625EA0E}">
        <p15:presenceInfo xmlns:p15="http://schemas.microsoft.com/office/powerpoint/2012/main" userId="S::apmcmill@scouting.org::2d702810-8c4a-4497-a469-4a9cbc6f5aed" providerId="AD"/>
      </p:ext>
    </p:extLst>
  </p:cmAuthor>
  <p:cmAuthor id="3" name="Effie Delimarkos" initials="ED" lastIdx="3" clrIdx="2">
    <p:extLst>
      <p:ext uri="{19B8F6BF-5375-455C-9EA6-DF929625EA0E}">
        <p15:presenceInfo xmlns:p15="http://schemas.microsoft.com/office/powerpoint/2012/main" userId="S-1-5-21-789336058-1454471165-725345543-9206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45838"/>
    <a:srgbClr val="C7B384"/>
    <a:srgbClr val="DB6767"/>
    <a:srgbClr val="952524"/>
    <a:srgbClr val="EAA8A8"/>
    <a:srgbClr val="395169"/>
  </p:clrMru>
  <p:extLst>
    <p:ext uri="{E76CE94A-603C-4142-B9EB-6D1370010A27}">
      <p14:discardImageEditData xmlns:p14="http://schemas.microsoft.com/office/powerpoint/2010/main" val="0"/>
    </p:ext>
    <p:ext uri="{D31A062A-798A-4329-ABDD-BBA856620510}">
      <p14:defaultImageDpi xmlns:p14="http://schemas.microsoft.com/office/powerpoint/2010/main" val="96"/>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9330" autoAdjust="0"/>
    <p:restoredTop sz="79554"/>
  </p:normalViewPr>
  <p:slideViewPr>
    <p:cSldViewPr snapToGrid="0">
      <p:cViewPr varScale="1">
        <p:scale>
          <a:sx n="62" d="100"/>
          <a:sy n="62" d="100"/>
        </p:scale>
        <p:origin x="474" y="60"/>
      </p:cViewPr>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945A6AD-7054-354F-83A4-8A6D35047999}" type="datetimeFigureOut">
              <a:rPr lang="en-US" smtClean="0"/>
              <a:t>1/11/2019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E9224D3-FE22-7745-90FA-47852B6C07B9}" type="slidenum">
              <a:rPr lang="en-US" smtClean="0"/>
              <a:t>‹#›</a:t>
            </a:fld>
            <a:endParaRPr lang="en-US"/>
          </a:p>
        </p:txBody>
      </p:sp>
    </p:spTree>
    <p:extLst>
      <p:ext uri="{BB962C8B-B14F-4D97-AF65-F5344CB8AC3E}">
        <p14:creationId xmlns:p14="http://schemas.microsoft.com/office/powerpoint/2010/main" val="19838899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E9224D3-FE22-7745-90FA-47852B6C07B9}" type="slidenum">
              <a:rPr lang="en-US" smtClean="0"/>
              <a:t>1</a:t>
            </a:fld>
            <a:endParaRPr lang="en-US"/>
          </a:p>
        </p:txBody>
      </p:sp>
    </p:spTree>
    <p:extLst>
      <p:ext uri="{BB962C8B-B14F-4D97-AF65-F5344CB8AC3E}">
        <p14:creationId xmlns:p14="http://schemas.microsoft.com/office/powerpoint/2010/main" val="33385190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E9224D3-FE22-7745-90FA-47852B6C07B9}" type="slidenum">
              <a:rPr lang="en-US" smtClean="0"/>
              <a:t>12</a:t>
            </a:fld>
            <a:endParaRPr lang="en-US"/>
          </a:p>
        </p:txBody>
      </p:sp>
    </p:spTree>
    <p:extLst>
      <p:ext uri="{BB962C8B-B14F-4D97-AF65-F5344CB8AC3E}">
        <p14:creationId xmlns:p14="http://schemas.microsoft.com/office/powerpoint/2010/main" val="20654322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Knowing that there will be times during the program that you need to be able to distinguish the gender of a troop or of a participant, use these terms for troops and these terms for individuals. </a:t>
            </a:r>
          </a:p>
          <a:p>
            <a:endParaRPr lang="en-US" dirty="0"/>
          </a:p>
          <a:p>
            <a:endParaRPr lang="en-US" dirty="0"/>
          </a:p>
        </p:txBody>
      </p:sp>
      <p:sp>
        <p:nvSpPr>
          <p:cNvPr id="4" name="Slide Number Placeholder 3"/>
          <p:cNvSpPr>
            <a:spLocks noGrp="1"/>
          </p:cNvSpPr>
          <p:nvPr>
            <p:ph type="sldNum" sz="quarter" idx="5"/>
          </p:nvPr>
        </p:nvSpPr>
        <p:spPr/>
        <p:txBody>
          <a:bodyPr/>
          <a:lstStyle/>
          <a:p>
            <a:fld id="{EE9224D3-FE22-7745-90FA-47852B6C07B9}" type="slidenum">
              <a:rPr lang="en-US" smtClean="0"/>
              <a:t>14</a:t>
            </a:fld>
            <a:endParaRPr lang="en-US"/>
          </a:p>
        </p:txBody>
      </p:sp>
    </p:spTree>
    <p:extLst>
      <p:ext uri="{BB962C8B-B14F-4D97-AF65-F5344CB8AC3E}">
        <p14:creationId xmlns:p14="http://schemas.microsoft.com/office/powerpoint/2010/main" val="18686820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E9224D3-FE22-7745-90FA-47852B6C07B9}" type="slidenum">
              <a:rPr lang="en-US" smtClean="0"/>
              <a:t>15</a:t>
            </a:fld>
            <a:endParaRPr lang="en-US"/>
          </a:p>
        </p:txBody>
      </p:sp>
    </p:spTree>
    <p:extLst>
      <p:ext uri="{BB962C8B-B14F-4D97-AF65-F5344CB8AC3E}">
        <p14:creationId xmlns:p14="http://schemas.microsoft.com/office/powerpoint/2010/main" val="28593417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E9224D3-FE22-7745-90FA-47852B6C07B9}" type="slidenum">
              <a:rPr lang="en-US" smtClean="0"/>
              <a:t>16</a:t>
            </a:fld>
            <a:endParaRPr lang="en-US"/>
          </a:p>
        </p:txBody>
      </p:sp>
    </p:spTree>
    <p:extLst>
      <p:ext uri="{BB962C8B-B14F-4D97-AF65-F5344CB8AC3E}">
        <p14:creationId xmlns:p14="http://schemas.microsoft.com/office/powerpoint/2010/main" val="4920531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E9224D3-FE22-7745-90FA-47852B6C07B9}" type="slidenum">
              <a:rPr lang="en-US" smtClean="0"/>
              <a:t>17</a:t>
            </a:fld>
            <a:endParaRPr lang="en-US"/>
          </a:p>
        </p:txBody>
      </p:sp>
    </p:spTree>
    <p:extLst>
      <p:ext uri="{BB962C8B-B14F-4D97-AF65-F5344CB8AC3E}">
        <p14:creationId xmlns:p14="http://schemas.microsoft.com/office/powerpoint/2010/main" val="32848832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It is always best to focus on the benefits of our program and what we have to offer.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When this is done it shows that we are confident that our programs can stand apart from others without us having to point it out.</a:t>
            </a:r>
          </a:p>
          <a:p>
            <a:endParaRPr lang="en-US" dirty="0"/>
          </a:p>
        </p:txBody>
      </p:sp>
      <p:sp>
        <p:nvSpPr>
          <p:cNvPr id="4" name="Slide Number Placeholder 3"/>
          <p:cNvSpPr>
            <a:spLocks noGrp="1"/>
          </p:cNvSpPr>
          <p:nvPr>
            <p:ph type="sldNum" sz="quarter" idx="5"/>
          </p:nvPr>
        </p:nvSpPr>
        <p:spPr/>
        <p:txBody>
          <a:bodyPr/>
          <a:lstStyle/>
          <a:p>
            <a:fld id="{EE9224D3-FE22-7745-90FA-47852B6C07B9}" type="slidenum">
              <a:rPr lang="en-US" smtClean="0"/>
              <a:t>19</a:t>
            </a:fld>
            <a:endParaRPr lang="en-US"/>
          </a:p>
        </p:txBody>
      </p:sp>
    </p:spTree>
    <p:extLst>
      <p:ext uri="{BB962C8B-B14F-4D97-AF65-F5344CB8AC3E}">
        <p14:creationId xmlns:p14="http://schemas.microsoft.com/office/powerpoint/2010/main" val="413521138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It is always best to focus on the benefits of our program and what we have to offer.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When this is done, it shows that we are confident that our programs can stand apart from others without us having to point it out.</a:t>
            </a:r>
          </a:p>
          <a:p>
            <a:endParaRPr lang="en-US" dirty="0"/>
          </a:p>
        </p:txBody>
      </p:sp>
      <p:sp>
        <p:nvSpPr>
          <p:cNvPr id="4" name="Slide Number Placeholder 3"/>
          <p:cNvSpPr>
            <a:spLocks noGrp="1"/>
          </p:cNvSpPr>
          <p:nvPr>
            <p:ph type="sldNum" sz="quarter" idx="5"/>
          </p:nvPr>
        </p:nvSpPr>
        <p:spPr/>
        <p:txBody>
          <a:bodyPr/>
          <a:lstStyle/>
          <a:p>
            <a:fld id="{EE9224D3-FE22-7745-90FA-47852B6C07B9}" type="slidenum">
              <a:rPr lang="en-US" smtClean="0"/>
              <a:t>20</a:t>
            </a:fld>
            <a:endParaRPr lang="en-US"/>
          </a:p>
        </p:txBody>
      </p:sp>
    </p:spTree>
    <p:extLst>
      <p:ext uri="{BB962C8B-B14F-4D97-AF65-F5344CB8AC3E}">
        <p14:creationId xmlns:p14="http://schemas.microsoft.com/office/powerpoint/2010/main" val="425430232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E9224D3-FE22-7745-90FA-47852B6C07B9}" type="slidenum">
              <a:rPr lang="en-US" smtClean="0"/>
              <a:t>21</a:t>
            </a:fld>
            <a:endParaRPr lang="en-US"/>
          </a:p>
        </p:txBody>
      </p:sp>
    </p:spTree>
    <p:extLst>
      <p:ext uri="{BB962C8B-B14F-4D97-AF65-F5344CB8AC3E}">
        <p14:creationId xmlns:p14="http://schemas.microsoft.com/office/powerpoint/2010/main" val="213366097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Please understand and respect that GSUSA has instructed its members and volunteers not to conduct joint activities with the BSA.</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If you receive a request regarding a joint activity, please contact your local GSUSA representative.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If a counterpart declines or cancels an event, it is important that we respect that decision.</a:t>
            </a:r>
          </a:p>
          <a:p>
            <a:endParaRPr lang="en-US" dirty="0"/>
          </a:p>
        </p:txBody>
      </p:sp>
      <p:sp>
        <p:nvSpPr>
          <p:cNvPr id="4" name="Slide Number Placeholder 3"/>
          <p:cNvSpPr>
            <a:spLocks noGrp="1"/>
          </p:cNvSpPr>
          <p:nvPr>
            <p:ph type="sldNum" sz="quarter" idx="5"/>
          </p:nvPr>
        </p:nvSpPr>
        <p:spPr/>
        <p:txBody>
          <a:bodyPr/>
          <a:lstStyle/>
          <a:p>
            <a:fld id="{EE9224D3-FE22-7745-90FA-47852B6C07B9}" type="slidenum">
              <a:rPr lang="en-US" smtClean="0"/>
              <a:t>22</a:t>
            </a:fld>
            <a:endParaRPr lang="en-US"/>
          </a:p>
        </p:txBody>
      </p:sp>
    </p:spTree>
    <p:extLst>
      <p:ext uri="{BB962C8B-B14F-4D97-AF65-F5344CB8AC3E}">
        <p14:creationId xmlns:p14="http://schemas.microsoft.com/office/powerpoint/2010/main" val="366870968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Even if you have positive relationships with local Girl Scouts USA councils, if you are contacted by the media, email the national communications team at pr@scouting.org before making any comments.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Only the Scout executive or designee should reply to the media; unit leaders should notify local council Scout executives and can contact PR@scouting.org if they are contacted by media.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We have witnessed in recent months many positive news stories about Scouting welcoming girls into Cub Scouting.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With the recent legal action made by the Girls Scouts USA, comments to the media must have one voice with one message.  </a:t>
            </a:r>
          </a:p>
        </p:txBody>
      </p:sp>
      <p:sp>
        <p:nvSpPr>
          <p:cNvPr id="4" name="Slide Number Placeholder 3"/>
          <p:cNvSpPr>
            <a:spLocks noGrp="1"/>
          </p:cNvSpPr>
          <p:nvPr>
            <p:ph type="sldNum" sz="quarter" idx="5"/>
          </p:nvPr>
        </p:nvSpPr>
        <p:spPr/>
        <p:txBody>
          <a:bodyPr/>
          <a:lstStyle/>
          <a:p>
            <a:fld id="{EE9224D3-FE22-7745-90FA-47852B6C07B9}" type="slidenum">
              <a:rPr lang="en-US" smtClean="0"/>
              <a:t>23</a:t>
            </a:fld>
            <a:endParaRPr lang="en-US"/>
          </a:p>
        </p:txBody>
      </p:sp>
    </p:spTree>
    <p:extLst>
      <p:ext uri="{BB962C8B-B14F-4D97-AF65-F5344CB8AC3E}">
        <p14:creationId xmlns:p14="http://schemas.microsoft.com/office/powerpoint/2010/main" val="6218698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E9224D3-FE22-7745-90FA-47852B6C07B9}" type="slidenum">
              <a:rPr lang="en-US" smtClean="0"/>
              <a:t>2</a:t>
            </a:fld>
            <a:endParaRPr lang="en-US"/>
          </a:p>
        </p:txBody>
      </p:sp>
    </p:spTree>
    <p:extLst>
      <p:ext uri="{BB962C8B-B14F-4D97-AF65-F5344CB8AC3E}">
        <p14:creationId xmlns:p14="http://schemas.microsoft.com/office/powerpoint/2010/main" val="312183720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E9224D3-FE22-7745-90FA-47852B6C07B9}" type="slidenum">
              <a:rPr lang="en-US" smtClean="0"/>
              <a:t>24</a:t>
            </a:fld>
            <a:endParaRPr lang="en-US"/>
          </a:p>
        </p:txBody>
      </p:sp>
    </p:spTree>
    <p:extLst>
      <p:ext uri="{BB962C8B-B14F-4D97-AF65-F5344CB8AC3E}">
        <p14:creationId xmlns:p14="http://schemas.microsoft.com/office/powerpoint/2010/main" val="20036385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lumMod val="65000"/>
                    <a:lumOff val="35000"/>
                  </a:schemeClr>
                </a:solidFill>
                <a:latin typeface="Franklin Gothic Medium Cond" panose="020B0606030402020204" pitchFamily="34" charset="0"/>
              </a:rPr>
              <a:t>Instead, you should refer questions to the national GSUSA website: </a:t>
            </a:r>
            <a:r>
              <a:rPr lang="en-US" sz="1200" dirty="0" err="1">
                <a:solidFill>
                  <a:schemeClr val="tx1">
                    <a:lumMod val="65000"/>
                    <a:lumOff val="35000"/>
                  </a:schemeClr>
                </a:solidFill>
                <a:latin typeface="Franklin Gothic Medium Cond" panose="020B0606030402020204" pitchFamily="34" charset="0"/>
              </a:rPr>
              <a:t>www.GirlScouts.org</a:t>
            </a:r>
            <a:endParaRPr lang="en-US" sz="1200" dirty="0">
              <a:solidFill>
                <a:schemeClr val="tx1">
                  <a:lumMod val="65000"/>
                  <a:lumOff val="35000"/>
                </a:schemeClr>
              </a:solidFill>
              <a:latin typeface="Franklin Gothic Medium Cond" panose="020B0606030402020204" pitchFamily="34" charset="0"/>
            </a:endParaRPr>
          </a:p>
          <a:p>
            <a:endParaRPr lang="en-US" dirty="0"/>
          </a:p>
        </p:txBody>
      </p:sp>
      <p:sp>
        <p:nvSpPr>
          <p:cNvPr id="4" name="Slide Number Placeholder 3"/>
          <p:cNvSpPr>
            <a:spLocks noGrp="1"/>
          </p:cNvSpPr>
          <p:nvPr>
            <p:ph type="sldNum" sz="quarter" idx="5"/>
          </p:nvPr>
        </p:nvSpPr>
        <p:spPr/>
        <p:txBody>
          <a:bodyPr/>
          <a:lstStyle/>
          <a:p>
            <a:fld id="{EE9224D3-FE22-7745-90FA-47852B6C07B9}" type="slidenum">
              <a:rPr lang="en-US" smtClean="0"/>
              <a:t>25</a:t>
            </a:fld>
            <a:endParaRPr lang="en-US"/>
          </a:p>
        </p:txBody>
      </p:sp>
    </p:spTree>
    <p:extLst>
      <p:ext uri="{BB962C8B-B14F-4D97-AF65-F5344CB8AC3E}">
        <p14:creationId xmlns:p14="http://schemas.microsoft.com/office/powerpoint/2010/main" val="484541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E9224D3-FE22-7745-90FA-47852B6C07B9}" type="slidenum">
              <a:rPr lang="en-US" smtClean="0"/>
              <a:t>26</a:t>
            </a:fld>
            <a:endParaRPr lang="en-US"/>
          </a:p>
        </p:txBody>
      </p:sp>
    </p:spTree>
    <p:extLst>
      <p:ext uri="{BB962C8B-B14F-4D97-AF65-F5344CB8AC3E}">
        <p14:creationId xmlns:p14="http://schemas.microsoft.com/office/powerpoint/2010/main" val="272963002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E9224D3-FE22-7745-90FA-47852B6C07B9}" type="slidenum">
              <a:rPr lang="en-US" smtClean="0"/>
              <a:t>27</a:t>
            </a:fld>
            <a:endParaRPr lang="en-US"/>
          </a:p>
        </p:txBody>
      </p:sp>
    </p:spTree>
    <p:extLst>
      <p:ext uri="{BB962C8B-B14F-4D97-AF65-F5344CB8AC3E}">
        <p14:creationId xmlns:p14="http://schemas.microsoft.com/office/powerpoint/2010/main" val="34468339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E9224D3-FE22-7745-90FA-47852B6C07B9}" type="slidenum">
              <a:rPr lang="en-US" smtClean="0"/>
              <a:t>3</a:t>
            </a:fld>
            <a:endParaRPr lang="en-US"/>
          </a:p>
        </p:txBody>
      </p:sp>
    </p:spTree>
    <p:extLst>
      <p:ext uri="{BB962C8B-B14F-4D97-AF65-F5344CB8AC3E}">
        <p14:creationId xmlns:p14="http://schemas.microsoft.com/office/powerpoint/2010/main" val="21069354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We applaud the efforts of all organizations that seek to make a positive impact and encourage families to participate in character and leadership development program of their choice.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BSA wants boys and girls to have an opportunity to join one or more of these organizations.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While we all use different delivery models, our distinct missions have one thing in common – to serve youth.</a:t>
            </a:r>
          </a:p>
          <a:p>
            <a:endParaRPr lang="en-US" dirty="0"/>
          </a:p>
        </p:txBody>
      </p:sp>
      <p:sp>
        <p:nvSpPr>
          <p:cNvPr id="4" name="Slide Number Placeholder 3"/>
          <p:cNvSpPr>
            <a:spLocks noGrp="1"/>
          </p:cNvSpPr>
          <p:nvPr>
            <p:ph type="sldNum" sz="quarter" idx="5"/>
          </p:nvPr>
        </p:nvSpPr>
        <p:spPr/>
        <p:txBody>
          <a:bodyPr/>
          <a:lstStyle/>
          <a:p>
            <a:fld id="{EE9224D3-FE22-7745-90FA-47852B6C07B9}" type="slidenum">
              <a:rPr lang="en-US" smtClean="0"/>
              <a:t>4</a:t>
            </a:fld>
            <a:endParaRPr lang="en-US"/>
          </a:p>
        </p:txBody>
      </p:sp>
    </p:spTree>
    <p:extLst>
      <p:ext uri="{BB962C8B-B14F-4D97-AF65-F5344CB8AC3E}">
        <p14:creationId xmlns:p14="http://schemas.microsoft.com/office/powerpoint/2010/main" val="1885871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E9224D3-FE22-7745-90FA-47852B6C07B9}" type="slidenum">
              <a:rPr lang="en-US" smtClean="0"/>
              <a:t>5</a:t>
            </a:fld>
            <a:endParaRPr lang="en-US"/>
          </a:p>
        </p:txBody>
      </p:sp>
    </p:spTree>
    <p:extLst>
      <p:ext uri="{BB962C8B-B14F-4D97-AF65-F5344CB8AC3E}">
        <p14:creationId xmlns:p14="http://schemas.microsoft.com/office/powerpoint/2010/main" val="12435173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E9224D3-FE22-7745-90FA-47852B6C07B9}" type="slidenum">
              <a:rPr lang="en-US" smtClean="0"/>
              <a:t>6</a:t>
            </a:fld>
            <a:endParaRPr lang="en-US"/>
          </a:p>
        </p:txBody>
      </p:sp>
    </p:spTree>
    <p:extLst>
      <p:ext uri="{BB962C8B-B14F-4D97-AF65-F5344CB8AC3E}">
        <p14:creationId xmlns:p14="http://schemas.microsoft.com/office/powerpoint/2010/main" val="35868891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E9224D3-FE22-7745-90FA-47852B6C07B9}" type="slidenum">
              <a:rPr lang="en-US" smtClean="0"/>
              <a:t>8</a:t>
            </a:fld>
            <a:endParaRPr lang="en-US"/>
          </a:p>
        </p:txBody>
      </p:sp>
    </p:spTree>
    <p:extLst>
      <p:ext uri="{BB962C8B-B14F-4D97-AF65-F5344CB8AC3E}">
        <p14:creationId xmlns:p14="http://schemas.microsoft.com/office/powerpoint/2010/main" val="35147703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E9224D3-FE22-7745-90FA-47852B6C07B9}" type="slidenum">
              <a:rPr lang="en-US" smtClean="0"/>
              <a:t>10</a:t>
            </a:fld>
            <a:endParaRPr lang="en-US"/>
          </a:p>
        </p:txBody>
      </p:sp>
    </p:spTree>
    <p:extLst>
      <p:ext uri="{BB962C8B-B14F-4D97-AF65-F5344CB8AC3E}">
        <p14:creationId xmlns:p14="http://schemas.microsoft.com/office/powerpoint/2010/main" val="17534652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E9224D3-FE22-7745-90FA-47852B6C07B9}" type="slidenum">
              <a:rPr lang="en-US" smtClean="0"/>
              <a:t>11</a:t>
            </a:fld>
            <a:endParaRPr lang="en-US"/>
          </a:p>
        </p:txBody>
      </p:sp>
    </p:spTree>
    <p:extLst>
      <p:ext uri="{BB962C8B-B14F-4D97-AF65-F5344CB8AC3E}">
        <p14:creationId xmlns:p14="http://schemas.microsoft.com/office/powerpoint/2010/main" val="36227727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39648C-C492-4AFF-927B-476CF8571F0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FE865B0-61EC-4D3B-9721-C71915DD6E9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84FA13F-80A2-466E-8B58-F74231F3EA3B}"/>
              </a:ext>
            </a:extLst>
          </p:cNvPr>
          <p:cNvSpPr>
            <a:spLocks noGrp="1"/>
          </p:cNvSpPr>
          <p:nvPr>
            <p:ph type="dt" sz="half" idx="10"/>
          </p:nvPr>
        </p:nvSpPr>
        <p:spPr/>
        <p:txBody>
          <a:bodyPr/>
          <a:lstStyle/>
          <a:p>
            <a:fld id="{647E4C5F-B5E5-453A-BF73-37DF472D4AC5}" type="datetimeFigureOut">
              <a:rPr lang="en-US" smtClean="0"/>
              <a:t>1/11/2019</a:t>
            </a:fld>
            <a:endParaRPr lang="en-US"/>
          </a:p>
        </p:txBody>
      </p:sp>
      <p:sp>
        <p:nvSpPr>
          <p:cNvPr id="5" name="Footer Placeholder 4">
            <a:extLst>
              <a:ext uri="{FF2B5EF4-FFF2-40B4-BE49-F238E27FC236}">
                <a16:creationId xmlns:a16="http://schemas.microsoft.com/office/drawing/2014/main" id="{8E2D1FAB-36FF-487E-91CB-26E54BE7D11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2E06574-BDCB-4803-9B27-7AF31D49D50E}"/>
              </a:ext>
            </a:extLst>
          </p:cNvPr>
          <p:cNvSpPr>
            <a:spLocks noGrp="1"/>
          </p:cNvSpPr>
          <p:nvPr>
            <p:ph type="sldNum" sz="quarter" idx="12"/>
          </p:nvPr>
        </p:nvSpPr>
        <p:spPr/>
        <p:txBody>
          <a:bodyPr/>
          <a:lstStyle/>
          <a:p>
            <a:fld id="{01EAEF58-2CB1-460C-938F-E45524928DA4}" type="slidenum">
              <a:rPr lang="en-US" smtClean="0"/>
              <a:t>‹#›</a:t>
            </a:fld>
            <a:endParaRPr lang="en-US"/>
          </a:p>
        </p:txBody>
      </p:sp>
    </p:spTree>
    <p:extLst>
      <p:ext uri="{BB962C8B-B14F-4D97-AF65-F5344CB8AC3E}">
        <p14:creationId xmlns:p14="http://schemas.microsoft.com/office/powerpoint/2010/main" val="31248945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07F08F-7834-4FBA-8D66-FCF14D6151B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09D9259-21C8-4286-A533-40904186671B}"/>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35D45C1-D5B4-4D55-AF81-FCE980482EA9}"/>
              </a:ext>
            </a:extLst>
          </p:cNvPr>
          <p:cNvSpPr>
            <a:spLocks noGrp="1"/>
          </p:cNvSpPr>
          <p:nvPr>
            <p:ph type="dt" sz="half" idx="10"/>
          </p:nvPr>
        </p:nvSpPr>
        <p:spPr/>
        <p:txBody>
          <a:bodyPr/>
          <a:lstStyle/>
          <a:p>
            <a:fld id="{647E4C5F-B5E5-453A-BF73-37DF472D4AC5}" type="datetimeFigureOut">
              <a:rPr lang="en-US" smtClean="0"/>
              <a:t>1/11/2019</a:t>
            </a:fld>
            <a:endParaRPr lang="en-US"/>
          </a:p>
        </p:txBody>
      </p:sp>
      <p:sp>
        <p:nvSpPr>
          <p:cNvPr id="5" name="Footer Placeholder 4">
            <a:extLst>
              <a:ext uri="{FF2B5EF4-FFF2-40B4-BE49-F238E27FC236}">
                <a16:creationId xmlns:a16="http://schemas.microsoft.com/office/drawing/2014/main" id="{CBAB1A6E-23FC-48A7-BBED-998E9A34FAD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34015ED-8A50-4B33-9C51-093D176E38BE}"/>
              </a:ext>
            </a:extLst>
          </p:cNvPr>
          <p:cNvSpPr>
            <a:spLocks noGrp="1"/>
          </p:cNvSpPr>
          <p:nvPr>
            <p:ph type="sldNum" sz="quarter" idx="12"/>
          </p:nvPr>
        </p:nvSpPr>
        <p:spPr/>
        <p:txBody>
          <a:bodyPr/>
          <a:lstStyle/>
          <a:p>
            <a:fld id="{01EAEF58-2CB1-460C-938F-E45524928DA4}" type="slidenum">
              <a:rPr lang="en-US" smtClean="0"/>
              <a:t>‹#›</a:t>
            </a:fld>
            <a:endParaRPr lang="en-US"/>
          </a:p>
        </p:txBody>
      </p:sp>
    </p:spTree>
    <p:extLst>
      <p:ext uri="{BB962C8B-B14F-4D97-AF65-F5344CB8AC3E}">
        <p14:creationId xmlns:p14="http://schemas.microsoft.com/office/powerpoint/2010/main" val="34970707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8FAF473-D385-40B1-B556-5FA5073B800F}"/>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182096FE-1937-4CF8-9377-ABBB85354160}"/>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B934375-9FB4-494B-BC9C-667DCF7F9DC3}"/>
              </a:ext>
            </a:extLst>
          </p:cNvPr>
          <p:cNvSpPr>
            <a:spLocks noGrp="1"/>
          </p:cNvSpPr>
          <p:nvPr>
            <p:ph type="dt" sz="half" idx="10"/>
          </p:nvPr>
        </p:nvSpPr>
        <p:spPr/>
        <p:txBody>
          <a:bodyPr/>
          <a:lstStyle/>
          <a:p>
            <a:fld id="{647E4C5F-B5E5-453A-BF73-37DF472D4AC5}" type="datetimeFigureOut">
              <a:rPr lang="en-US" smtClean="0"/>
              <a:t>1/11/2019</a:t>
            </a:fld>
            <a:endParaRPr lang="en-US"/>
          </a:p>
        </p:txBody>
      </p:sp>
      <p:sp>
        <p:nvSpPr>
          <p:cNvPr id="5" name="Footer Placeholder 4">
            <a:extLst>
              <a:ext uri="{FF2B5EF4-FFF2-40B4-BE49-F238E27FC236}">
                <a16:creationId xmlns:a16="http://schemas.microsoft.com/office/drawing/2014/main" id="{91988493-6FC3-44DA-8C84-61D9FB9A40A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F471D14-E8C2-40C0-8A78-7D2FCF122D2E}"/>
              </a:ext>
            </a:extLst>
          </p:cNvPr>
          <p:cNvSpPr>
            <a:spLocks noGrp="1"/>
          </p:cNvSpPr>
          <p:nvPr>
            <p:ph type="sldNum" sz="quarter" idx="12"/>
          </p:nvPr>
        </p:nvSpPr>
        <p:spPr/>
        <p:txBody>
          <a:bodyPr/>
          <a:lstStyle/>
          <a:p>
            <a:fld id="{01EAEF58-2CB1-460C-938F-E45524928DA4}" type="slidenum">
              <a:rPr lang="en-US" smtClean="0"/>
              <a:t>‹#›</a:t>
            </a:fld>
            <a:endParaRPr lang="en-US"/>
          </a:p>
        </p:txBody>
      </p:sp>
    </p:spTree>
    <p:extLst>
      <p:ext uri="{BB962C8B-B14F-4D97-AF65-F5344CB8AC3E}">
        <p14:creationId xmlns:p14="http://schemas.microsoft.com/office/powerpoint/2010/main" val="23251057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18A5C3-3D06-4517-8EF2-C3FC9B7AAA7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56E942A-92CE-42C7-A3BE-5AE2A4E98938}"/>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1217868-E986-4252-A25E-7E677ED7269C}"/>
              </a:ext>
            </a:extLst>
          </p:cNvPr>
          <p:cNvSpPr>
            <a:spLocks noGrp="1"/>
          </p:cNvSpPr>
          <p:nvPr>
            <p:ph type="dt" sz="half" idx="10"/>
          </p:nvPr>
        </p:nvSpPr>
        <p:spPr/>
        <p:txBody>
          <a:bodyPr/>
          <a:lstStyle/>
          <a:p>
            <a:fld id="{647E4C5F-B5E5-453A-BF73-37DF472D4AC5}" type="datetimeFigureOut">
              <a:rPr lang="en-US" smtClean="0"/>
              <a:t>1/11/2019</a:t>
            </a:fld>
            <a:endParaRPr lang="en-US"/>
          </a:p>
        </p:txBody>
      </p:sp>
      <p:sp>
        <p:nvSpPr>
          <p:cNvPr id="5" name="Footer Placeholder 4">
            <a:extLst>
              <a:ext uri="{FF2B5EF4-FFF2-40B4-BE49-F238E27FC236}">
                <a16:creationId xmlns:a16="http://schemas.microsoft.com/office/drawing/2014/main" id="{AC1B59B9-8F53-4B42-A7FF-F352362C397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9356778-C16B-4B55-AD15-256BA62CD988}"/>
              </a:ext>
            </a:extLst>
          </p:cNvPr>
          <p:cNvSpPr>
            <a:spLocks noGrp="1"/>
          </p:cNvSpPr>
          <p:nvPr>
            <p:ph type="sldNum" sz="quarter" idx="12"/>
          </p:nvPr>
        </p:nvSpPr>
        <p:spPr/>
        <p:txBody>
          <a:bodyPr/>
          <a:lstStyle/>
          <a:p>
            <a:fld id="{01EAEF58-2CB1-460C-938F-E45524928DA4}" type="slidenum">
              <a:rPr lang="en-US" smtClean="0"/>
              <a:t>‹#›</a:t>
            </a:fld>
            <a:endParaRPr lang="en-US"/>
          </a:p>
        </p:txBody>
      </p:sp>
    </p:spTree>
    <p:extLst>
      <p:ext uri="{BB962C8B-B14F-4D97-AF65-F5344CB8AC3E}">
        <p14:creationId xmlns:p14="http://schemas.microsoft.com/office/powerpoint/2010/main" val="4385852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0B00FD-8968-4EA9-B9E5-1C0C2E79B35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4E77E3D-A768-4D15-8D16-C7C8D159404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0ACE2E54-F4E9-41D3-8220-2E7BB5A322A2}"/>
              </a:ext>
            </a:extLst>
          </p:cNvPr>
          <p:cNvSpPr>
            <a:spLocks noGrp="1"/>
          </p:cNvSpPr>
          <p:nvPr>
            <p:ph type="dt" sz="half" idx="10"/>
          </p:nvPr>
        </p:nvSpPr>
        <p:spPr/>
        <p:txBody>
          <a:bodyPr/>
          <a:lstStyle/>
          <a:p>
            <a:fld id="{647E4C5F-B5E5-453A-BF73-37DF472D4AC5}" type="datetimeFigureOut">
              <a:rPr lang="en-US" smtClean="0"/>
              <a:t>1/11/2019</a:t>
            </a:fld>
            <a:endParaRPr lang="en-US"/>
          </a:p>
        </p:txBody>
      </p:sp>
      <p:sp>
        <p:nvSpPr>
          <p:cNvPr id="5" name="Footer Placeholder 4">
            <a:extLst>
              <a:ext uri="{FF2B5EF4-FFF2-40B4-BE49-F238E27FC236}">
                <a16:creationId xmlns:a16="http://schemas.microsoft.com/office/drawing/2014/main" id="{BC58DB75-AC88-4699-A0B9-D98828C7E17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BD34FF5-B24F-49F7-B2B0-AB5AAA57873C}"/>
              </a:ext>
            </a:extLst>
          </p:cNvPr>
          <p:cNvSpPr>
            <a:spLocks noGrp="1"/>
          </p:cNvSpPr>
          <p:nvPr>
            <p:ph type="sldNum" sz="quarter" idx="12"/>
          </p:nvPr>
        </p:nvSpPr>
        <p:spPr/>
        <p:txBody>
          <a:bodyPr/>
          <a:lstStyle/>
          <a:p>
            <a:fld id="{01EAEF58-2CB1-460C-938F-E45524928DA4}" type="slidenum">
              <a:rPr lang="en-US" smtClean="0"/>
              <a:t>‹#›</a:t>
            </a:fld>
            <a:endParaRPr lang="en-US"/>
          </a:p>
        </p:txBody>
      </p:sp>
    </p:spTree>
    <p:extLst>
      <p:ext uri="{BB962C8B-B14F-4D97-AF65-F5344CB8AC3E}">
        <p14:creationId xmlns:p14="http://schemas.microsoft.com/office/powerpoint/2010/main" val="40155240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A55609-E2F5-4C55-B625-11C22AB94EE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88D1407-0614-4B2B-AC6F-5F5DB047D803}"/>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19C756E-D403-419A-9E17-2D075D67B769}"/>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3AB9E84-DCFC-458C-A511-D92B1269B47D}"/>
              </a:ext>
            </a:extLst>
          </p:cNvPr>
          <p:cNvSpPr>
            <a:spLocks noGrp="1"/>
          </p:cNvSpPr>
          <p:nvPr>
            <p:ph type="dt" sz="half" idx="10"/>
          </p:nvPr>
        </p:nvSpPr>
        <p:spPr/>
        <p:txBody>
          <a:bodyPr/>
          <a:lstStyle/>
          <a:p>
            <a:fld id="{647E4C5F-B5E5-453A-BF73-37DF472D4AC5}" type="datetimeFigureOut">
              <a:rPr lang="en-US" smtClean="0"/>
              <a:t>1/11/2019</a:t>
            </a:fld>
            <a:endParaRPr lang="en-US"/>
          </a:p>
        </p:txBody>
      </p:sp>
      <p:sp>
        <p:nvSpPr>
          <p:cNvPr id="6" name="Footer Placeholder 5">
            <a:extLst>
              <a:ext uri="{FF2B5EF4-FFF2-40B4-BE49-F238E27FC236}">
                <a16:creationId xmlns:a16="http://schemas.microsoft.com/office/drawing/2014/main" id="{F5387296-C188-422C-B33E-8EE19CA641B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ABAC829-98C4-4F80-AD1C-B3ED756E1292}"/>
              </a:ext>
            </a:extLst>
          </p:cNvPr>
          <p:cNvSpPr>
            <a:spLocks noGrp="1"/>
          </p:cNvSpPr>
          <p:nvPr>
            <p:ph type="sldNum" sz="quarter" idx="12"/>
          </p:nvPr>
        </p:nvSpPr>
        <p:spPr/>
        <p:txBody>
          <a:bodyPr/>
          <a:lstStyle/>
          <a:p>
            <a:fld id="{01EAEF58-2CB1-460C-938F-E45524928DA4}" type="slidenum">
              <a:rPr lang="en-US" smtClean="0"/>
              <a:t>‹#›</a:t>
            </a:fld>
            <a:endParaRPr lang="en-US"/>
          </a:p>
        </p:txBody>
      </p:sp>
    </p:spTree>
    <p:extLst>
      <p:ext uri="{BB962C8B-B14F-4D97-AF65-F5344CB8AC3E}">
        <p14:creationId xmlns:p14="http://schemas.microsoft.com/office/powerpoint/2010/main" val="30853278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CF0F15-5F1C-4DA5-9A6A-F630D754807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3DFC9F9-D0D9-4928-B166-477AD3F7CB7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BD11A317-F3EE-4381-872B-AF97EEB6984B}"/>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DF2E33BF-0B74-41C6-AAF5-56E651DC4A0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42F427E3-DF65-4744-B779-0F909D490B6A}"/>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A6362E0-F2EF-4DC1-A319-102805136D19}"/>
              </a:ext>
            </a:extLst>
          </p:cNvPr>
          <p:cNvSpPr>
            <a:spLocks noGrp="1"/>
          </p:cNvSpPr>
          <p:nvPr>
            <p:ph type="dt" sz="half" idx="10"/>
          </p:nvPr>
        </p:nvSpPr>
        <p:spPr/>
        <p:txBody>
          <a:bodyPr/>
          <a:lstStyle/>
          <a:p>
            <a:fld id="{647E4C5F-B5E5-453A-BF73-37DF472D4AC5}" type="datetimeFigureOut">
              <a:rPr lang="en-US" smtClean="0"/>
              <a:t>1/11/2019</a:t>
            </a:fld>
            <a:endParaRPr lang="en-US"/>
          </a:p>
        </p:txBody>
      </p:sp>
      <p:sp>
        <p:nvSpPr>
          <p:cNvPr id="8" name="Footer Placeholder 7">
            <a:extLst>
              <a:ext uri="{FF2B5EF4-FFF2-40B4-BE49-F238E27FC236}">
                <a16:creationId xmlns:a16="http://schemas.microsoft.com/office/drawing/2014/main" id="{66EFE4C2-C231-4A3B-BABA-451C35299D8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47A70EB-EDE3-44A2-8DC3-0BC0065F314C}"/>
              </a:ext>
            </a:extLst>
          </p:cNvPr>
          <p:cNvSpPr>
            <a:spLocks noGrp="1"/>
          </p:cNvSpPr>
          <p:nvPr>
            <p:ph type="sldNum" sz="quarter" idx="12"/>
          </p:nvPr>
        </p:nvSpPr>
        <p:spPr/>
        <p:txBody>
          <a:bodyPr/>
          <a:lstStyle/>
          <a:p>
            <a:fld id="{01EAEF58-2CB1-460C-938F-E45524928DA4}" type="slidenum">
              <a:rPr lang="en-US" smtClean="0"/>
              <a:t>‹#›</a:t>
            </a:fld>
            <a:endParaRPr lang="en-US"/>
          </a:p>
        </p:txBody>
      </p:sp>
    </p:spTree>
    <p:extLst>
      <p:ext uri="{BB962C8B-B14F-4D97-AF65-F5344CB8AC3E}">
        <p14:creationId xmlns:p14="http://schemas.microsoft.com/office/powerpoint/2010/main" val="19678378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1BC849-2FF5-4C7E-8E04-3ED4307EF8C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36A33C6D-F625-4244-99BC-2639E0F4B133}"/>
              </a:ext>
            </a:extLst>
          </p:cNvPr>
          <p:cNvSpPr>
            <a:spLocks noGrp="1"/>
          </p:cNvSpPr>
          <p:nvPr>
            <p:ph type="dt" sz="half" idx="10"/>
          </p:nvPr>
        </p:nvSpPr>
        <p:spPr/>
        <p:txBody>
          <a:bodyPr/>
          <a:lstStyle/>
          <a:p>
            <a:fld id="{647E4C5F-B5E5-453A-BF73-37DF472D4AC5}" type="datetimeFigureOut">
              <a:rPr lang="en-US" smtClean="0"/>
              <a:t>1/11/2019</a:t>
            </a:fld>
            <a:endParaRPr lang="en-US"/>
          </a:p>
        </p:txBody>
      </p:sp>
      <p:sp>
        <p:nvSpPr>
          <p:cNvPr id="4" name="Footer Placeholder 3">
            <a:extLst>
              <a:ext uri="{FF2B5EF4-FFF2-40B4-BE49-F238E27FC236}">
                <a16:creationId xmlns:a16="http://schemas.microsoft.com/office/drawing/2014/main" id="{AC5D3949-6989-489D-9153-EF3B00A4DBFA}"/>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EAA7971-46C5-4192-AC9A-849337BA976F}"/>
              </a:ext>
            </a:extLst>
          </p:cNvPr>
          <p:cNvSpPr>
            <a:spLocks noGrp="1"/>
          </p:cNvSpPr>
          <p:nvPr>
            <p:ph type="sldNum" sz="quarter" idx="12"/>
          </p:nvPr>
        </p:nvSpPr>
        <p:spPr/>
        <p:txBody>
          <a:bodyPr/>
          <a:lstStyle/>
          <a:p>
            <a:fld id="{01EAEF58-2CB1-460C-938F-E45524928DA4}" type="slidenum">
              <a:rPr lang="en-US" smtClean="0"/>
              <a:t>‹#›</a:t>
            </a:fld>
            <a:endParaRPr lang="en-US"/>
          </a:p>
        </p:txBody>
      </p:sp>
    </p:spTree>
    <p:extLst>
      <p:ext uri="{BB962C8B-B14F-4D97-AF65-F5344CB8AC3E}">
        <p14:creationId xmlns:p14="http://schemas.microsoft.com/office/powerpoint/2010/main" val="36680508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A0EF9C8-3550-4901-80C8-6857933204D9}"/>
              </a:ext>
            </a:extLst>
          </p:cNvPr>
          <p:cNvSpPr>
            <a:spLocks noGrp="1"/>
          </p:cNvSpPr>
          <p:nvPr>
            <p:ph type="dt" sz="half" idx="10"/>
          </p:nvPr>
        </p:nvSpPr>
        <p:spPr/>
        <p:txBody>
          <a:bodyPr/>
          <a:lstStyle/>
          <a:p>
            <a:fld id="{647E4C5F-B5E5-453A-BF73-37DF472D4AC5}" type="datetimeFigureOut">
              <a:rPr lang="en-US" smtClean="0"/>
              <a:t>1/11/2019</a:t>
            </a:fld>
            <a:endParaRPr lang="en-US"/>
          </a:p>
        </p:txBody>
      </p:sp>
      <p:sp>
        <p:nvSpPr>
          <p:cNvPr id="3" name="Footer Placeholder 2">
            <a:extLst>
              <a:ext uri="{FF2B5EF4-FFF2-40B4-BE49-F238E27FC236}">
                <a16:creationId xmlns:a16="http://schemas.microsoft.com/office/drawing/2014/main" id="{2E1829C1-EE83-4532-B876-BFBFD3D9EF9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68F27F5C-3E12-4B0D-905C-B16C11A04842}"/>
              </a:ext>
            </a:extLst>
          </p:cNvPr>
          <p:cNvSpPr>
            <a:spLocks noGrp="1"/>
          </p:cNvSpPr>
          <p:nvPr>
            <p:ph type="sldNum" sz="quarter" idx="12"/>
          </p:nvPr>
        </p:nvSpPr>
        <p:spPr/>
        <p:txBody>
          <a:bodyPr/>
          <a:lstStyle/>
          <a:p>
            <a:fld id="{01EAEF58-2CB1-460C-938F-E45524928DA4}" type="slidenum">
              <a:rPr lang="en-US" smtClean="0"/>
              <a:t>‹#›</a:t>
            </a:fld>
            <a:endParaRPr lang="en-US"/>
          </a:p>
        </p:txBody>
      </p:sp>
    </p:spTree>
    <p:extLst>
      <p:ext uri="{BB962C8B-B14F-4D97-AF65-F5344CB8AC3E}">
        <p14:creationId xmlns:p14="http://schemas.microsoft.com/office/powerpoint/2010/main" val="8194009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0125BE-BBD0-499C-A810-9451092AF58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A222610-145E-4B60-8F60-96AF9F6BE80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C3A8B7D-D70A-4435-AAE0-D2A466C52F0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FA85F142-DA50-4C64-BEF9-3A5DD3B343DB}"/>
              </a:ext>
            </a:extLst>
          </p:cNvPr>
          <p:cNvSpPr>
            <a:spLocks noGrp="1"/>
          </p:cNvSpPr>
          <p:nvPr>
            <p:ph type="dt" sz="half" idx="10"/>
          </p:nvPr>
        </p:nvSpPr>
        <p:spPr/>
        <p:txBody>
          <a:bodyPr/>
          <a:lstStyle/>
          <a:p>
            <a:fld id="{647E4C5F-B5E5-453A-BF73-37DF472D4AC5}" type="datetimeFigureOut">
              <a:rPr lang="en-US" smtClean="0"/>
              <a:t>1/11/2019</a:t>
            </a:fld>
            <a:endParaRPr lang="en-US"/>
          </a:p>
        </p:txBody>
      </p:sp>
      <p:sp>
        <p:nvSpPr>
          <p:cNvPr id="6" name="Footer Placeholder 5">
            <a:extLst>
              <a:ext uri="{FF2B5EF4-FFF2-40B4-BE49-F238E27FC236}">
                <a16:creationId xmlns:a16="http://schemas.microsoft.com/office/drawing/2014/main" id="{14DD2E36-CA6B-47CB-943C-3A5E19F8646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12D156E-4C28-4A9A-9FA6-362FADE37E39}"/>
              </a:ext>
            </a:extLst>
          </p:cNvPr>
          <p:cNvSpPr>
            <a:spLocks noGrp="1"/>
          </p:cNvSpPr>
          <p:nvPr>
            <p:ph type="sldNum" sz="quarter" idx="12"/>
          </p:nvPr>
        </p:nvSpPr>
        <p:spPr/>
        <p:txBody>
          <a:bodyPr/>
          <a:lstStyle/>
          <a:p>
            <a:fld id="{01EAEF58-2CB1-460C-938F-E45524928DA4}" type="slidenum">
              <a:rPr lang="en-US" smtClean="0"/>
              <a:t>‹#›</a:t>
            </a:fld>
            <a:endParaRPr lang="en-US"/>
          </a:p>
        </p:txBody>
      </p:sp>
    </p:spTree>
    <p:extLst>
      <p:ext uri="{BB962C8B-B14F-4D97-AF65-F5344CB8AC3E}">
        <p14:creationId xmlns:p14="http://schemas.microsoft.com/office/powerpoint/2010/main" val="23377734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509950-692D-470D-B3A1-953F932C268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8D3BD10-7D78-44B8-9D90-086CD1323A3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31A73BC-B693-4C79-8D24-AE5522F9E33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CECF4AAF-C586-44C5-B88E-DBF484FC55BC}"/>
              </a:ext>
            </a:extLst>
          </p:cNvPr>
          <p:cNvSpPr>
            <a:spLocks noGrp="1"/>
          </p:cNvSpPr>
          <p:nvPr>
            <p:ph type="dt" sz="half" idx="10"/>
          </p:nvPr>
        </p:nvSpPr>
        <p:spPr/>
        <p:txBody>
          <a:bodyPr/>
          <a:lstStyle/>
          <a:p>
            <a:fld id="{647E4C5F-B5E5-453A-BF73-37DF472D4AC5}" type="datetimeFigureOut">
              <a:rPr lang="en-US" smtClean="0"/>
              <a:t>1/11/2019</a:t>
            </a:fld>
            <a:endParaRPr lang="en-US"/>
          </a:p>
        </p:txBody>
      </p:sp>
      <p:sp>
        <p:nvSpPr>
          <p:cNvPr id="6" name="Footer Placeholder 5">
            <a:extLst>
              <a:ext uri="{FF2B5EF4-FFF2-40B4-BE49-F238E27FC236}">
                <a16:creationId xmlns:a16="http://schemas.microsoft.com/office/drawing/2014/main" id="{04A2EB13-7A19-4AA4-A182-757E72DE203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C42074F-2EE7-4AD5-BF85-CAC95569876B}"/>
              </a:ext>
            </a:extLst>
          </p:cNvPr>
          <p:cNvSpPr>
            <a:spLocks noGrp="1"/>
          </p:cNvSpPr>
          <p:nvPr>
            <p:ph type="sldNum" sz="quarter" idx="12"/>
          </p:nvPr>
        </p:nvSpPr>
        <p:spPr/>
        <p:txBody>
          <a:bodyPr/>
          <a:lstStyle/>
          <a:p>
            <a:fld id="{01EAEF58-2CB1-460C-938F-E45524928DA4}" type="slidenum">
              <a:rPr lang="en-US" smtClean="0"/>
              <a:t>‹#›</a:t>
            </a:fld>
            <a:endParaRPr lang="en-US"/>
          </a:p>
        </p:txBody>
      </p:sp>
    </p:spTree>
    <p:extLst>
      <p:ext uri="{BB962C8B-B14F-4D97-AF65-F5344CB8AC3E}">
        <p14:creationId xmlns:p14="http://schemas.microsoft.com/office/powerpoint/2010/main" val="177969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3B9F04B-CA77-4D5C-B1EB-01D6430D0FA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4C3E7A0-B892-4436-B0B6-B1F4D5FCA7E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1358860-0A80-4137-8861-7B25ABE5F60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47E4C5F-B5E5-453A-BF73-37DF472D4AC5}" type="datetimeFigureOut">
              <a:rPr lang="en-US" smtClean="0"/>
              <a:t>1/11/2019</a:t>
            </a:fld>
            <a:endParaRPr lang="en-US"/>
          </a:p>
        </p:txBody>
      </p:sp>
      <p:sp>
        <p:nvSpPr>
          <p:cNvPr id="5" name="Footer Placeholder 4">
            <a:extLst>
              <a:ext uri="{FF2B5EF4-FFF2-40B4-BE49-F238E27FC236}">
                <a16:creationId xmlns:a16="http://schemas.microsoft.com/office/drawing/2014/main" id="{C8359005-C24E-4691-8535-71C09A41746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CA38BCC6-640F-4EB4-9078-5B493D16127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1EAEF58-2CB1-460C-938F-E45524928DA4}" type="slidenum">
              <a:rPr lang="en-US" smtClean="0"/>
              <a:t>‹#›</a:t>
            </a:fld>
            <a:endParaRPr lang="en-US"/>
          </a:p>
        </p:txBody>
      </p:sp>
    </p:spTree>
    <p:extLst>
      <p:ext uri="{BB962C8B-B14F-4D97-AF65-F5344CB8AC3E}">
        <p14:creationId xmlns:p14="http://schemas.microsoft.com/office/powerpoint/2010/main" val="369971331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hyperlink" Target="https://www.scouting.org/health-and-safety/safety-moments/code-of-conduct/" TargetMode="External"/><Relationship Id="rId7" Type="http://schemas.openxmlformats.org/officeDocument/2006/relationships/hyperlink" Target="https://www.scouting.org/health-and-safety/safety-moments/youth-suicide-prevention/"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hyperlink" Target="https://www.scouting.org/health-and-safety/safety-moments/scouts-first-helpline/" TargetMode="External"/><Relationship Id="rId5" Type="http://schemas.openxmlformats.org/officeDocument/2006/relationships/hyperlink" Target="https://www.scouting.org/health-and-safety/safety-moments/campout-safety-checklist/" TargetMode="External"/><Relationship Id="rId4" Type="http://schemas.openxmlformats.org/officeDocument/2006/relationships/hyperlink" Target="https://www.scouting.org/health-and-safety/safety-moments/gss/"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3.jpeg"/><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png"/></Relationships>
</file>

<file path=ppt/slides/_rels/slide1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hyperlink" Target="http://www.girlscouts.org/" TargetMode="External"/><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2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hyperlink" Target="https://scouting.webdamdb.com/bp/#/folder/4599099/"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hyperlink" Target="https://scouting.webdamdb.com/bp/#/folder/4599099/"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B1D855-203A-48A5-A219-A7FD0BD2C51E}"/>
              </a:ext>
            </a:extLst>
          </p:cNvPr>
          <p:cNvSpPr>
            <a:spLocks noGrp="1"/>
          </p:cNvSpPr>
          <p:nvPr>
            <p:ph type="title"/>
          </p:nvPr>
        </p:nvSpPr>
        <p:spPr>
          <a:xfrm>
            <a:off x="320535" y="141007"/>
            <a:ext cx="8229600" cy="914400"/>
          </a:xfrm>
        </p:spPr>
        <p:txBody>
          <a:bodyPr>
            <a:normAutofit/>
          </a:bodyPr>
          <a:lstStyle/>
          <a:p>
            <a:r>
              <a:rPr lang="en-US" sz="3600" dirty="0">
                <a:solidFill>
                  <a:srgbClr val="C7B384"/>
                </a:solidFill>
                <a:latin typeface="Franklin Gothic Demi Cond" panose="020B0706030402020204" pitchFamily="34" charset="0"/>
              </a:rPr>
              <a:t>PRE-PRESENTATION</a:t>
            </a:r>
          </a:p>
        </p:txBody>
      </p:sp>
      <p:sp>
        <p:nvSpPr>
          <p:cNvPr id="9" name="TextBox 8">
            <a:extLst>
              <a:ext uri="{FF2B5EF4-FFF2-40B4-BE49-F238E27FC236}">
                <a16:creationId xmlns:a16="http://schemas.microsoft.com/office/drawing/2014/main" id="{BA951DE1-E55F-4B29-A103-450C6C36A933}"/>
              </a:ext>
            </a:extLst>
          </p:cNvPr>
          <p:cNvSpPr txBox="1"/>
          <p:nvPr/>
        </p:nvSpPr>
        <p:spPr>
          <a:xfrm>
            <a:off x="320535" y="1055407"/>
            <a:ext cx="9611256" cy="5632311"/>
          </a:xfrm>
          <a:prstGeom prst="rect">
            <a:avLst/>
          </a:prstGeom>
          <a:noFill/>
        </p:spPr>
        <p:txBody>
          <a:bodyPr wrap="square" rtlCol="0">
            <a:spAutoFit/>
          </a:bodyPr>
          <a:lstStyle/>
          <a:p>
            <a:r>
              <a:rPr lang="en-US" sz="3200" dirty="0">
                <a:solidFill>
                  <a:srgbClr val="545838"/>
                </a:solidFill>
                <a:latin typeface="Franklin Gothic Medium Cond" panose="020B0606030402020204" pitchFamily="34" charset="0"/>
              </a:rPr>
              <a:t>PLEASE READ </a:t>
            </a:r>
            <a:r>
              <a:rPr lang="en-US" sz="3200" u="sng" dirty="0">
                <a:solidFill>
                  <a:srgbClr val="545838"/>
                </a:solidFill>
                <a:latin typeface="Franklin Gothic Medium Cond" panose="020B0606030402020204" pitchFamily="34" charset="0"/>
              </a:rPr>
              <a:t>BEFORE </a:t>
            </a:r>
          </a:p>
          <a:p>
            <a:r>
              <a:rPr lang="en-US" sz="3200" dirty="0">
                <a:solidFill>
                  <a:srgbClr val="545838"/>
                </a:solidFill>
                <a:latin typeface="Franklin Gothic Medium Cond" panose="020B0606030402020204" pitchFamily="34" charset="0"/>
              </a:rPr>
              <a:t>PRESENTING THE FOLLOWING TRAINING</a:t>
            </a:r>
          </a:p>
          <a:p>
            <a:endParaRPr lang="en-US" sz="2800" dirty="0">
              <a:solidFill>
                <a:srgbClr val="545838"/>
              </a:solidFill>
              <a:latin typeface="Franklin Gothic Medium Cond" panose="020B0606030402020204" pitchFamily="34" charset="0"/>
            </a:endParaRPr>
          </a:p>
          <a:p>
            <a:r>
              <a:rPr lang="en-US" sz="2400" dirty="0">
                <a:solidFill>
                  <a:srgbClr val="545838"/>
                </a:solidFill>
                <a:latin typeface="Franklin Gothic Medium Cond" panose="020B0606030402020204" pitchFamily="34" charset="0"/>
              </a:rPr>
              <a:t>This brand guidance training offers additional clarification related to the Scouts BSA infographic that has been shared through BSA channels.</a:t>
            </a:r>
          </a:p>
          <a:p>
            <a:endParaRPr lang="en-US" sz="2400" dirty="0">
              <a:solidFill>
                <a:srgbClr val="545838"/>
              </a:solidFill>
              <a:latin typeface="Franklin Gothic Medium Cond" panose="020B0606030402020204" pitchFamily="34" charset="0"/>
            </a:endParaRPr>
          </a:p>
          <a:p>
            <a:r>
              <a:rPr lang="en-US" sz="2400" dirty="0">
                <a:solidFill>
                  <a:srgbClr val="545838"/>
                </a:solidFill>
                <a:latin typeface="Franklin Gothic Medium Cond" panose="020B0606030402020204" pitchFamily="34" charset="0"/>
              </a:rPr>
              <a:t>Before starting Scouts BSA info sessions or recruitment events, please make sure to use the accompanying introduction noted in the talking points.</a:t>
            </a:r>
          </a:p>
          <a:p>
            <a:pPr marL="457200" indent="-457200">
              <a:buFontTx/>
              <a:buChar char="-"/>
            </a:pPr>
            <a:endParaRPr lang="en-US" sz="2400" dirty="0">
              <a:solidFill>
                <a:srgbClr val="545838"/>
              </a:solidFill>
              <a:latin typeface="Franklin Gothic Medium Cond" panose="020B0606030402020204" pitchFamily="34" charset="0"/>
            </a:endParaRPr>
          </a:p>
          <a:p>
            <a:r>
              <a:rPr lang="en-US" sz="2400" dirty="0">
                <a:solidFill>
                  <a:srgbClr val="545838"/>
                </a:solidFill>
                <a:latin typeface="Franklin Gothic Medium Cond" panose="020B0606030402020204" pitchFamily="34" charset="0"/>
              </a:rPr>
              <a:t>Please make sure to start all meetings with a Safety Moment, such as:</a:t>
            </a:r>
          </a:p>
          <a:p>
            <a:pPr marL="914400" lvl="1" indent="-457200">
              <a:buFontTx/>
              <a:buChar char="-"/>
            </a:pPr>
            <a:r>
              <a:rPr lang="en-US" sz="2000" dirty="0">
                <a:solidFill>
                  <a:srgbClr val="545838"/>
                </a:solidFill>
                <a:latin typeface="Franklin Gothic Medium Cond" panose="020B0606030402020204" pitchFamily="34" charset="0"/>
                <a:hlinkClick r:id="rId3"/>
              </a:rPr>
              <a:t>Code of Conduct</a:t>
            </a:r>
            <a:endParaRPr lang="en-US" sz="2000" dirty="0">
              <a:solidFill>
                <a:srgbClr val="545838"/>
              </a:solidFill>
              <a:latin typeface="Franklin Gothic Medium Cond" panose="020B0606030402020204" pitchFamily="34" charset="0"/>
            </a:endParaRPr>
          </a:p>
          <a:p>
            <a:pPr marL="914400" lvl="1" indent="-457200">
              <a:buFontTx/>
              <a:buChar char="-"/>
            </a:pPr>
            <a:r>
              <a:rPr lang="en-US" sz="2000" dirty="0">
                <a:solidFill>
                  <a:srgbClr val="545838"/>
                </a:solidFill>
                <a:latin typeface="Franklin Gothic Medium Cond" panose="020B0606030402020204" pitchFamily="34" charset="0"/>
                <a:hlinkClick r:id="rId4"/>
              </a:rPr>
              <a:t>Guide to Safe Scouting</a:t>
            </a:r>
            <a:endParaRPr lang="en-US" sz="2000" dirty="0">
              <a:solidFill>
                <a:srgbClr val="545838"/>
              </a:solidFill>
              <a:latin typeface="Franklin Gothic Medium Cond" panose="020B0606030402020204" pitchFamily="34" charset="0"/>
            </a:endParaRPr>
          </a:p>
          <a:p>
            <a:pPr marL="914400" lvl="1" indent="-457200">
              <a:buFontTx/>
              <a:buChar char="-"/>
            </a:pPr>
            <a:r>
              <a:rPr lang="en-US" sz="2000" dirty="0">
                <a:solidFill>
                  <a:srgbClr val="545838"/>
                </a:solidFill>
                <a:latin typeface="Franklin Gothic Medium Cond" panose="020B0606030402020204" pitchFamily="34" charset="0"/>
                <a:hlinkClick r:id="rId5"/>
              </a:rPr>
              <a:t>Campout Safety</a:t>
            </a:r>
            <a:endParaRPr lang="en-US" sz="2000" dirty="0">
              <a:solidFill>
                <a:srgbClr val="545838"/>
              </a:solidFill>
              <a:latin typeface="Franklin Gothic Medium Cond" panose="020B0606030402020204" pitchFamily="34" charset="0"/>
            </a:endParaRPr>
          </a:p>
          <a:p>
            <a:pPr marL="914400" lvl="1" indent="-457200">
              <a:buFontTx/>
              <a:buChar char="-"/>
            </a:pPr>
            <a:r>
              <a:rPr lang="en-US" sz="2000" dirty="0">
                <a:solidFill>
                  <a:srgbClr val="545838"/>
                </a:solidFill>
                <a:latin typeface="Franklin Gothic Medium Cond" panose="020B0606030402020204" pitchFamily="34" charset="0"/>
                <a:hlinkClick r:id="rId6"/>
              </a:rPr>
              <a:t>Scouts First Helpline</a:t>
            </a:r>
            <a:endParaRPr lang="en-US" sz="2000" dirty="0">
              <a:solidFill>
                <a:srgbClr val="545838"/>
              </a:solidFill>
              <a:latin typeface="Franklin Gothic Medium Cond" panose="020B0606030402020204" pitchFamily="34" charset="0"/>
            </a:endParaRPr>
          </a:p>
          <a:p>
            <a:pPr marL="914400" lvl="1" indent="-457200">
              <a:buFontTx/>
              <a:buChar char="-"/>
            </a:pPr>
            <a:r>
              <a:rPr lang="en-US" sz="2000" dirty="0">
                <a:solidFill>
                  <a:srgbClr val="545838"/>
                </a:solidFill>
                <a:latin typeface="Franklin Gothic Medium Cond" panose="020B0606030402020204" pitchFamily="34" charset="0"/>
                <a:hlinkClick r:id="rId7"/>
              </a:rPr>
              <a:t>Youth Suicide Prevention</a:t>
            </a:r>
            <a:endParaRPr lang="en-US" sz="2000" dirty="0">
              <a:solidFill>
                <a:srgbClr val="545838"/>
              </a:solidFill>
              <a:latin typeface="Franklin Gothic Medium Cond" panose="020B0606030402020204" pitchFamily="34" charset="0"/>
            </a:endParaRPr>
          </a:p>
        </p:txBody>
      </p:sp>
      <p:sp>
        <p:nvSpPr>
          <p:cNvPr id="4" name="Title 1">
            <a:extLst>
              <a:ext uri="{FF2B5EF4-FFF2-40B4-BE49-F238E27FC236}">
                <a16:creationId xmlns:a16="http://schemas.microsoft.com/office/drawing/2014/main" id="{CB8BE223-98A9-4784-A493-E7455B91F9DD}"/>
              </a:ext>
            </a:extLst>
          </p:cNvPr>
          <p:cNvSpPr txBox="1">
            <a:spLocks/>
          </p:cNvSpPr>
          <p:nvPr/>
        </p:nvSpPr>
        <p:spPr>
          <a:xfrm>
            <a:off x="8897468" y="405467"/>
            <a:ext cx="2743200" cy="4572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800" dirty="0">
                <a:solidFill>
                  <a:schemeClr val="bg1"/>
                </a:solidFill>
                <a:latin typeface="Franklin Gothic Demi Cond" panose="020B0706030402020204" pitchFamily="34" charset="0"/>
              </a:rPr>
              <a:t>SLIDE SUB-TITLE</a:t>
            </a:r>
          </a:p>
        </p:txBody>
      </p:sp>
      <p:pic>
        <p:nvPicPr>
          <p:cNvPr id="6" name="Picture 5" descr="A close up of a logo&#10;&#10;Description automatically generated">
            <a:extLst>
              <a:ext uri="{FF2B5EF4-FFF2-40B4-BE49-F238E27FC236}">
                <a16:creationId xmlns:a16="http://schemas.microsoft.com/office/drawing/2014/main" id="{58D63E4E-B670-3C45-AF33-7D75BC06C6FB}"/>
              </a:ext>
            </a:extLst>
          </p:cNvPr>
          <p:cNvPicPr>
            <a:picLocks noChangeAspect="1"/>
          </p:cNvPicPr>
          <p:nvPr/>
        </p:nvPicPr>
        <p:blipFill>
          <a:blip r:embed="rId8" cstate="email">
            <a:extLst>
              <a:ext uri="{28A0092B-C50C-407E-A947-70E740481C1C}">
                <a14:useLocalDpi xmlns:a14="http://schemas.microsoft.com/office/drawing/2010/main" val="0"/>
              </a:ext>
            </a:extLst>
          </a:blip>
          <a:stretch>
            <a:fillRect/>
          </a:stretch>
        </p:blipFill>
        <p:spPr>
          <a:xfrm>
            <a:off x="8877300" y="0"/>
            <a:ext cx="3314700" cy="6858000"/>
          </a:xfrm>
          <a:prstGeom prst="rect">
            <a:avLst/>
          </a:prstGeom>
        </p:spPr>
      </p:pic>
      <p:sp>
        <p:nvSpPr>
          <p:cNvPr id="8" name="Title 1">
            <a:extLst>
              <a:ext uri="{FF2B5EF4-FFF2-40B4-BE49-F238E27FC236}">
                <a16:creationId xmlns:a16="http://schemas.microsoft.com/office/drawing/2014/main" id="{E0D6E274-8393-B14D-A8FD-EE89C6823D29}"/>
              </a:ext>
            </a:extLst>
          </p:cNvPr>
          <p:cNvSpPr txBox="1">
            <a:spLocks/>
          </p:cNvSpPr>
          <p:nvPr/>
        </p:nvSpPr>
        <p:spPr>
          <a:xfrm>
            <a:off x="8893754" y="412904"/>
            <a:ext cx="2743200" cy="4572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800" dirty="0">
                <a:solidFill>
                  <a:schemeClr val="bg1"/>
                </a:solidFill>
                <a:latin typeface="Franklin Gothic Medium Cond" panose="020B0606030402020204" pitchFamily="34" charset="0"/>
              </a:rPr>
              <a:t>PRE - PRESENTATION</a:t>
            </a:r>
          </a:p>
        </p:txBody>
      </p:sp>
    </p:spTree>
    <p:extLst>
      <p:ext uri="{BB962C8B-B14F-4D97-AF65-F5344CB8AC3E}">
        <p14:creationId xmlns:p14="http://schemas.microsoft.com/office/powerpoint/2010/main" val="8394350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90E0B90-7969-458E-AA6D-E89C6316F291}"/>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0" y="0"/>
            <a:ext cx="12179300" cy="6858000"/>
          </a:xfrm>
          <a:prstGeom prst="rect">
            <a:avLst/>
          </a:prstGeom>
        </p:spPr>
      </p:pic>
      <p:sp>
        <p:nvSpPr>
          <p:cNvPr id="6" name="TextBox 5">
            <a:extLst>
              <a:ext uri="{FF2B5EF4-FFF2-40B4-BE49-F238E27FC236}">
                <a16:creationId xmlns:a16="http://schemas.microsoft.com/office/drawing/2014/main" id="{EA634850-E842-4651-A77A-B7DAA84E9798}"/>
              </a:ext>
            </a:extLst>
          </p:cNvPr>
          <p:cNvSpPr txBox="1"/>
          <p:nvPr/>
        </p:nvSpPr>
        <p:spPr>
          <a:xfrm>
            <a:off x="795528" y="2838157"/>
            <a:ext cx="11274552" cy="923330"/>
          </a:xfrm>
          <a:prstGeom prst="rect">
            <a:avLst/>
          </a:prstGeom>
          <a:noFill/>
        </p:spPr>
        <p:txBody>
          <a:bodyPr wrap="square" rtlCol="0">
            <a:spAutoFit/>
          </a:bodyPr>
          <a:lstStyle/>
          <a:p>
            <a:r>
              <a:rPr lang="en-US" sz="5400" dirty="0">
                <a:solidFill>
                  <a:schemeClr val="bg1"/>
                </a:solidFill>
                <a:latin typeface="Franklin Gothic Demi Cond" panose="020B0706030402020204" pitchFamily="34" charset="0"/>
              </a:rPr>
              <a:t>WHAT </a:t>
            </a:r>
            <a:r>
              <a:rPr lang="en-US" sz="5400" u="sng" dirty="0">
                <a:solidFill>
                  <a:schemeClr val="bg1"/>
                </a:solidFill>
                <a:latin typeface="Franklin Gothic Demi Cond" panose="020B0706030402020204" pitchFamily="34" charset="0"/>
              </a:rPr>
              <a:t>NOT</a:t>
            </a:r>
            <a:r>
              <a:rPr lang="en-US" sz="5400" dirty="0">
                <a:solidFill>
                  <a:schemeClr val="bg1"/>
                </a:solidFill>
                <a:latin typeface="Franklin Gothic Demi Cond" panose="020B0706030402020204" pitchFamily="34" charset="0"/>
              </a:rPr>
              <a:t> TO USE</a:t>
            </a:r>
          </a:p>
        </p:txBody>
      </p:sp>
    </p:spTree>
    <p:extLst>
      <p:ext uri="{BB962C8B-B14F-4D97-AF65-F5344CB8AC3E}">
        <p14:creationId xmlns:p14="http://schemas.microsoft.com/office/powerpoint/2010/main" val="16881975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B1D855-203A-48A5-A219-A7FD0BD2C51E}"/>
              </a:ext>
            </a:extLst>
          </p:cNvPr>
          <p:cNvSpPr>
            <a:spLocks noGrp="1"/>
          </p:cNvSpPr>
          <p:nvPr>
            <p:ph type="title"/>
          </p:nvPr>
        </p:nvSpPr>
        <p:spPr>
          <a:xfrm>
            <a:off x="320535" y="141007"/>
            <a:ext cx="8229600" cy="914400"/>
          </a:xfrm>
        </p:spPr>
        <p:txBody>
          <a:bodyPr>
            <a:normAutofit/>
          </a:bodyPr>
          <a:lstStyle/>
          <a:p>
            <a:r>
              <a:rPr lang="en-US" sz="3600" dirty="0">
                <a:solidFill>
                  <a:srgbClr val="952524"/>
                </a:solidFill>
                <a:latin typeface="Franklin Gothic Demi Cond" panose="020B0706030402020204" pitchFamily="34" charset="0"/>
              </a:rPr>
              <a:t>OTHER ASSETS </a:t>
            </a:r>
            <a:r>
              <a:rPr lang="en-US" sz="4800" dirty="0">
                <a:solidFill>
                  <a:srgbClr val="952524"/>
                </a:solidFill>
                <a:latin typeface="Franklin Gothic Demi Cond" panose="020B0706030402020204" pitchFamily="34" charset="0"/>
              </a:rPr>
              <a:t>🚫</a:t>
            </a:r>
          </a:p>
        </p:txBody>
      </p:sp>
      <p:sp>
        <p:nvSpPr>
          <p:cNvPr id="9" name="TextBox 8">
            <a:extLst>
              <a:ext uri="{FF2B5EF4-FFF2-40B4-BE49-F238E27FC236}">
                <a16:creationId xmlns:a16="http://schemas.microsoft.com/office/drawing/2014/main" id="{BA951DE1-E55F-4B29-A103-450C6C36A933}"/>
              </a:ext>
            </a:extLst>
          </p:cNvPr>
          <p:cNvSpPr txBox="1"/>
          <p:nvPr/>
        </p:nvSpPr>
        <p:spPr>
          <a:xfrm>
            <a:off x="320535" y="1283008"/>
            <a:ext cx="10807010" cy="523220"/>
          </a:xfrm>
          <a:prstGeom prst="rect">
            <a:avLst/>
          </a:prstGeom>
          <a:noFill/>
        </p:spPr>
        <p:txBody>
          <a:bodyPr wrap="square" rtlCol="0">
            <a:spAutoFit/>
          </a:bodyPr>
          <a:lstStyle/>
          <a:p>
            <a:r>
              <a:rPr lang="en-US" sz="2800" dirty="0">
                <a:solidFill>
                  <a:srgbClr val="952524"/>
                </a:solidFill>
                <a:latin typeface="Franklin Gothic Medium Cond" panose="020B0606030402020204" pitchFamily="34" charset="0"/>
              </a:rPr>
              <a:t>Well-intentioned self-developed assets can be problematic and are not permitted. </a:t>
            </a:r>
          </a:p>
        </p:txBody>
      </p:sp>
      <p:sp>
        <p:nvSpPr>
          <p:cNvPr id="4" name="Title 1">
            <a:extLst>
              <a:ext uri="{FF2B5EF4-FFF2-40B4-BE49-F238E27FC236}">
                <a16:creationId xmlns:a16="http://schemas.microsoft.com/office/drawing/2014/main" id="{CB8BE223-98A9-4784-A493-E7455B91F9DD}"/>
              </a:ext>
            </a:extLst>
          </p:cNvPr>
          <p:cNvSpPr txBox="1">
            <a:spLocks/>
          </p:cNvSpPr>
          <p:nvPr/>
        </p:nvSpPr>
        <p:spPr>
          <a:xfrm>
            <a:off x="8897468" y="405467"/>
            <a:ext cx="2743200" cy="4572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800" dirty="0">
                <a:solidFill>
                  <a:schemeClr val="bg1"/>
                </a:solidFill>
                <a:latin typeface="Franklin Gothic Demi Cond" panose="020B0706030402020204" pitchFamily="34" charset="0"/>
              </a:rPr>
              <a:t>SLIDE SUB-TITLE</a:t>
            </a:r>
          </a:p>
        </p:txBody>
      </p:sp>
      <p:pic>
        <p:nvPicPr>
          <p:cNvPr id="6" name="Picture 5">
            <a:extLst>
              <a:ext uri="{FF2B5EF4-FFF2-40B4-BE49-F238E27FC236}">
                <a16:creationId xmlns:a16="http://schemas.microsoft.com/office/drawing/2014/main" id="{58D63E4E-B670-3C45-AF33-7D75BC06C6FB}"/>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8877300" y="0"/>
            <a:ext cx="3314700" cy="6858000"/>
          </a:xfrm>
          <a:prstGeom prst="rect">
            <a:avLst/>
          </a:prstGeom>
        </p:spPr>
      </p:pic>
      <p:sp>
        <p:nvSpPr>
          <p:cNvPr id="7" name="Title 1">
            <a:extLst>
              <a:ext uri="{FF2B5EF4-FFF2-40B4-BE49-F238E27FC236}">
                <a16:creationId xmlns:a16="http://schemas.microsoft.com/office/drawing/2014/main" id="{4F8B763E-C34C-DC4E-A0D6-D53AB65D8B60}"/>
              </a:ext>
            </a:extLst>
          </p:cNvPr>
          <p:cNvSpPr txBox="1">
            <a:spLocks/>
          </p:cNvSpPr>
          <p:nvPr/>
        </p:nvSpPr>
        <p:spPr>
          <a:xfrm>
            <a:off x="8893754" y="412904"/>
            <a:ext cx="2743200" cy="4572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800" dirty="0">
                <a:solidFill>
                  <a:schemeClr val="bg1"/>
                </a:solidFill>
                <a:latin typeface="Franklin Gothic Demi Cond" panose="020B0706030402020204" pitchFamily="34" charset="0"/>
              </a:rPr>
              <a:t>OTHER ASSETS</a:t>
            </a:r>
          </a:p>
        </p:txBody>
      </p:sp>
      <p:pic>
        <p:nvPicPr>
          <p:cNvPr id="10" name="Picture 9">
            <a:extLst>
              <a:ext uri="{FF2B5EF4-FFF2-40B4-BE49-F238E27FC236}">
                <a16:creationId xmlns:a16="http://schemas.microsoft.com/office/drawing/2014/main" id="{B3CA690F-8148-416D-8FC1-AB2F5C43689B}"/>
              </a:ext>
            </a:extLst>
          </p:cNvPr>
          <p:cNvPicPr>
            <a:picLocks noChangeAspect="1"/>
          </p:cNvPicPr>
          <p:nvPr/>
        </p:nvPicPr>
        <p:blipFill rotWithShape="1">
          <a:blip r:embed="rId4"/>
          <a:srcRect l="29187" t="29641" r="26763" b="12587"/>
          <a:stretch/>
        </p:blipFill>
        <p:spPr>
          <a:xfrm>
            <a:off x="840196" y="1892852"/>
            <a:ext cx="5284211" cy="4965148"/>
          </a:xfrm>
          <a:prstGeom prst="rect">
            <a:avLst/>
          </a:prstGeom>
        </p:spPr>
      </p:pic>
      <p:pic>
        <p:nvPicPr>
          <p:cNvPr id="3" name="Picture 2">
            <a:extLst>
              <a:ext uri="{FF2B5EF4-FFF2-40B4-BE49-F238E27FC236}">
                <a16:creationId xmlns:a16="http://schemas.microsoft.com/office/drawing/2014/main" id="{6BAD3C41-80E1-4F24-BAF5-BFC40580EC56}"/>
              </a:ext>
            </a:extLst>
          </p:cNvPr>
          <p:cNvPicPr>
            <a:picLocks noChangeAspect="1"/>
          </p:cNvPicPr>
          <p:nvPr/>
        </p:nvPicPr>
        <p:blipFill rotWithShape="1">
          <a:blip r:embed="rId5"/>
          <a:srcRect l="38630" t="27947" r="43588" b="56466"/>
          <a:stretch/>
        </p:blipFill>
        <p:spPr>
          <a:xfrm>
            <a:off x="6505602" y="2145675"/>
            <a:ext cx="3759752" cy="2059868"/>
          </a:xfrm>
          <a:prstGeom prst="rect">
            <a:avLst/>
          </a:prstGeom>
        </p:spPr>
      </p:pic>
      <p:sp>
        <p:nvSpPr>
          <p:cNvPr id="11" name="Rectangle 10">
            <a:extLst>
              <a:ext uri="{FF2B5EF4-FFF2-40B4-BE49-F238E27FC236}">
                <a16:creationId xmlns:a16="http://schemas.microsoft.com/office/drawing/2014/main" id="{6D116BCF-473B-4782-8AAD-EE7124C17550}"/>
              </a:ext>
            </a:extLst>
          </p:cNvPr>
          <p:cNvSpPr/>
          <p:nvPr/>
        </p:nvSpPr>
        <p:spPr>
          <a:xfrm>
            <a:off x="210460" y="1899184"/>
            <a:ext cx="1993764" cy="784830"/>
          </a:xfrm>
          <a:prstGeom prst="rect">
            <a:avLst/>
          </a:prstGeom>
        </p:spPr>
        <p:txBody>
          <a:bodyPr wrap="square">
            <a:spAutoFit/>
          </a:bodyPr>
          <a:lstStyle/>
          <a:p>
            <a:r>
              <a:rPr lang="en-US" sz="4500" dirty="0">
                <a:solidFill>
                  <a:srgbClr val="952524"/>
                </a:solidFill>
                <a:latin typeface="Franklin Gothic Demi Cond" panose="020B0706030402020204" pitchFamily="34" charset="0"/>
              </a:rPr>
              <a:t>🚫</a:t>
            </a:r>
            <a:endParaRPr lang="en-US" sz="4500" dirty="0"/>
          </a:p>
        </p:txBody>
      </p:sp>
      <p:sp>
        <p:nvSpPr>
          <p:cNvPr id="12" name="Rectangle 11">
            <a:extLst>
              <a:ext uri="{FF2B5EF4-FFF2-40B4-BE49-F238E27FC236}">
                <a16:creationId xmlns:a16="http://schemas.microsoft.com/office/drawing/2014/main" id="{A8E5FE0D-0C59-4698-B42F-E5457F2EB7E3}"/>
              </a:ext>
            </a:extLst>
          </p:cNvPr>
          <p:cNvSpPr/>
          <p:nvPr/>
        </p:nvSpPr>
        <p:spPr>
          <a:xfrm>
            <a:off x="5697687" y="1965715"/>
            <a:ext cx="1993764" cy="784830"/>
          </a:xfrm>
          <a:prstGeom prst="rect">
            <a:avLst/>
          </a:prstGeom>
        </p:spPr>
        <p:txBody>
          <a:bodyPr wrap="square">
            <a:spAutoFit/>
          </a:bodyPr>
          <a:lstStyle/>
          <a:p>
            <a:r>
              <a:rPr lang="en-US" sz="4500" dirty="0">
                <a:solidFill>
                  <a:srgbClr val="952524"/>
                </a:solidFill>
                <a:latin typeface="Franklin Gothic Demi Cond" panose="020B0706030402020204" pitchFamily="34" charset="0"/>
              </a:rPr>
              <a:t>🚫</a:t>
            </a:r>
            <a:endParaRPr lang="en-US" sz="4500" dirty="0"/>
          </a:p>
        </p:txBody>
      </p:sp>
    </p:spTree>
    <p:extLst>
      <p:ext uri="{BB962C8B-B14F-4D97-AF65-F5344CB8AC3E}">
        <p14:creationId xmlns:p14="http://schemas.microsoft.com/office/powerpoint/2010/main" val="357473493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B1D855-203A-48A5-A219-A7FD0BD2C51E}"/>
              </a:ext>
            </a:extLst>
          </p:cNvPr>
          <p:cNvSpPr>
            <a:spLocks noGrp="1"/>
          </p:cNvSpPr>
          <p:nvPr>
            <p:ph type="title"/>
          </p:nvPr>
        </p:nvSpPr>
        <p:spPr>
          <a:xfrm>
            <a:off x="320535" y="141007"/>
            <a:ext cx="8229600" cy="914400"/>
          </a:xfrm>
        </p:spPr>
        <p:txBody>
          <a:bodyPr>
            <a:normAutofit/>
          </a:bodyPr>
          <a:lstStyle/>
          <a:p>
            <a:r>
              <a:rPr lang="en-US" sz="3600" dirty="0">
                <a:solidFill>
                  <a:srgbClr val="952524"/>
                </a:solidFill>
                <a:latin typeface="Franklin Gothic Demi Cond" panose="020B0706030402020204" pitchFamily="34" charset="0"/>
              </a:rPr>
              <a:t>GSUSA ASSETS 🚫</a:t>
            </a:r>
            <a:endParaRPr lang="en-US" sz="4800" dirty="0">
              <a:solidFill>
                <a:srgbClr val="952524"/>
              </a:solidFill>
              <a:latin typeface="Franklin Gothic Demi Cond" panose="020B0706030402020204" pitchFamily="34" charset="0"/>
            </a:endParaRPr>
          </a:p>
        </p:txBody>
      </p:sp>
      <p:sp>
        <p:nvSpPr>
          <p:cNvPr id="9" name="TextBox 8">
            <a:extLst>
              <a:ext uri="{FF2B5EF4-FFF2-40B4-BE49-F238E27FC236}">
                <a16:creationId xmlns:a16="http://schemas.microsoft.com/office/drawing/2014/main" id="{BA951DE1-E55F-4B29-A103-450C6C36A933}"/>
              </a:ext>
            </a:extLst>
          </p:cNvPr>
          <p:cNvSpPr txBox="1"/>
          <p:nvPr/>
        </p:nvSpPr>
        <p:spPr>
          <a:xfrm>
            <a:off x="3314701" y="1325668"/>
            <a:ext cx="6625825" cy="7417415"/>
          </a:xfrm>
          <a:prstGeom prst="rect">
            <a:avLst/>
          </a:prstGeom>
          <a:noFill/>
        </p:spPr>
        <p:txBody>
          <a:bodyPr wrap="square" rtlCol="0">
            <a:spAutoFit/>
          </a:bodyPr>
          <a:lstStyle/>
          <a:p>
            <a:r>
              <a:rPr lang="en-US" sz="2800" dirty="0">
                <a:solidFill>
                  <a:srgbClr val="952524"/>
                </a:solidFill>
                <a:latin typeface="Franklin Gothic Medium Cond" panose="020B0606030402020204" pitchFamily="34" charset="0"/>
              </a:rPr>
              <a:t>The GSUSA has prohibited co-branding of GSUSA and BSA. </a:t>
            </a:r>
          </a:p>
          <a:p>
            <a:endParaRPr lang="en-US" sz="2800" dirty="0">
              <a:solidFill>
                <a:srgbClr val="952524"/>
              </a:solidFill>
              <a:latin typeface="Franklin Gothic Medium Cond" panose="020B0606030402020204" pitchFamily="34" charset="0"/>
            </a:endParaRPr>
          </a:p>
          <a:p>
            <a:r>
              <a:rPr lang="en-US" sz="2800" dirty="0">
                <a:solidFill>
                  <a:srgbClr val="952524"/>
                </a:solidFill>
                <a:latin typeface="Franklin Gothic Medium Cond" panose="020B0606030402020204" pitchFamily="34" charset="0"/>
              </a:rPr>
              <a:t>Do </a:t>
            </a:r>
            <a:r>
              <a:rPr lang="en-US" sz="2800" u="sng" dirty="0">
                <a:solidFill>
                  <a:srgbClr val="952524"/>
                </a:solidFill>
                <a:latin typeface="Franklin Gothic Medium Cond" panose="020B0606030402020204" pitchFamily="34" charset="0"/>
              </a:rPr>
              <a:t>NOT</a:t>
            </a:r>
            <a:r>
              <a:rPr lang="en-US" sz="2800" dirty="0">
                <a:solidFill>
                  <a:srgbClr val="952524"/>
                </a:solidFill>
                <a:latin typeface="Franklin Gothic Medium Cond" panose="020B0606030402020204" pitchFamily="34" charset="0"/>
              </a:rPr>
              <a:t> use the programs, marks, logos, uniform or images of the GSUSA. Ex. “Girl Scouts.”</a:t>
            </a:r>
          </a:p>
          <a:p>
            <a:endParaRPr lang="en-US" sz="2800" dirty="0">
              <a:solidFill>
                <a:srgbClr val="952524"/>
              </a:solidFill>
              <a:latin typeface="Franklin Gothic Medium Cond" panose="020B0606030402020204" pitchFamily="34" charset="0"/>
            </a:endParaRPr>
          </a:p>
          <a:p>
            <a:r>
              <a:rPr lang="en-US" sz="2800" dirty="0">
                <a:solidFill>
                  <a:srgbClr val="952524"/>
                </a:solidFill>
                <a:latin typeface="Franklin Gothic Medium Cond" panose="020B0606030402020204" pitchFamily="34" charset="0"/>
              </a:rPr>
              <a:t>Do </a:t>
            </a:r>
            <a:r>
              <a:rPr lang="en-US" sz="2800" u="sng" dirty="0">
                <a:solidFill>
                  <a:srgbClr val="952524"/>
                </a:solidFill>
                <a:latin typeface="Franklin Gothic Medium Cond" panose="020B0606030402020204" pitchFamily="34" charset="0"/>
              </a:rPr>
              <a:t>NOT</a:t>
            </a:r>
            <a:r>
              <a:rPr lang="en-US" sz="2800" dirty="0">
                <a:solidFill>
                  <a:srgbClr val="952524"/>
                </a:solidFill>
                <a:latin typeface="Franklin Gothic Medium Cond" panose="020B0606030402020204" pitchFamily="34" charset="0"/>
              </a:rPr>
              <a:t> combine GSUSA marks, logos, uniform or images with those of the BSA Ex. “Golden Eagle” when alluding to the Gold Award. </a:t>
            </a:r>
          </a:p>
          <a:p>
            <a:endParaRPr lang="en-US" sz="2800" dirty="0">
              <a:solidFill>
                <a:srgbClr val="952524"/>
              </a:solidFill>
              <a:latin typeface="Franklin Gothic Medium Cond" panose="020B0606030402020204" pitchFamily="34" charset="0"/>
            </a:endParaRPr>
          </a:p>
          <a:p>
            <a:r>
              <a:rPr lang="en-US" sz="2800" dirty="0">
                <a:solidFill>
                  <a:srgbClr val="952524"/>
                </a:solidFill>
                <a:latin typeface="Franklin Gothic Medium Cond" panose="020B0606030402020204" pitchFamily="34" charset="0"/>
              </a:rPr>
              <a:t>ACTION: Pull any materials with these issues from the market.</a:t>
            </a:r>
          </a:p>
          <a:p>
            <a:endParaRPr lang="en-US" sz="2800" dirty="0">
              <a:solidFill>
                <a:srgbClr val="952524"/>
              </a:solidFill>
              <a:latin typeface="Franklin Gothic Medium Cond" panose="020B0606030402020204" pitchFamily="34" charset="0"/>
            </a:endParaRPr>
          </a:p>
          <a:p>
            <a:endParaRPr lang="en-US" sz="2800" dirty="0">
              <a:solidFill>
                <a:srgbClr val="952524"/>
              </a:solidFill>
              <a:latin typeface="Franklin Gothic Medium Cond" panose="020B0606030402020204" pitchFamily="34" charset="0"/>
            </a:endParaRPr>
          </a:p>
          <a:p>
            <a:endParaRPr lang="en-US" sz="2800" dirty="0">
              <a:solidFill>
                <a:srgbClr val="545838"/>
              </a:solidFill>
              <a:latin typeface="Franklin Gothic Medium Cond" panose="020B0606030402020204" pitchFamily="34" charset="0"/>
            </a:endParaRPr>
          </a:p>
          <a:p>
            <a:endParaRPr lang="en-US" sz="2800" dirty="0">
              <a:solidFill>
                <a:srgbClr val="545838"/>
              </a:solidFill>
              <a:latin typeface="Franklin Gothic Medium Cond" panose="020B0606030402020204" pitchFamily="34" charset="0"/>
            </a:endParaRPr>
          </a:p>
          <a:p>
            <a:endParaRPr lang="en-US" sz="2800" dirty="0">
              <a:solidFill>
                <a:srgbClr val="952524"/>
              </a:solidFill>
              <a:latin typeface="Franklin Gothic Medium Cond" panose="020B0606030402020204" pitchFamily="34" charset="0"/>
            </a:endParaRPr>
          </a:p>
        </p:txBody>
      </p:sp>
      <p:sp>
        <p:nvSpPr>
          <p:cNvPr id="4" name="Title 1">
            <a:extLst>
              <a:ext uri="{FF2B5EF4-FFF2-40B4-BE49-F238E27FC236}">
                <a16:creationId xmlns:a16="http://schemas.microsoft.com/office/drawing/2014/main" id="{CB8BE223-98A9-4784-A493-E7455B91F9DD}"/>
              </a:ext>
            </a:extLst>
          </p:cNvPr>
          <p:cNvSpPr txBox="1">
            <a:spLocks/>
          </p:cNvSpPr>
          <p:nvPr/>
        </p:nvSpPr>
        <p:spPr>
          <a:xfrm>
            <a:off x="8897468" y="405467"/>
            <a:ext cx="2743200" cy="4572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800" dirty="0">
                <a:solidFill>
                  <a:schemeClr val="bg1"/>
                </a:solidFill>
                <a:latin typeface="Franklin Gothic Demi Cond" panose="020B0706030402020204" pitchFamily="34" charset="0"/>
              </a:rPr>
              <a:t>SLIDE SUB-TITLE</a:t>
            </a:r>
          </a:p>
        </p:txBody>
      </p:sp>
      <p:pic>
        <p:nvPicPr>
          <p:cNvPr id="6" name="Picture 5">
            <a:extLst>
              <a:ext uri="{FF2B5EF4-FFF2-40B4-BE49-F238E27FC236}">
                <a16:creationId xmlns:a16="http://schemas.microsoft.com/office/drawing/2014/main" id="{58D63E4E-B670-3C45-AF33-7D75BC06C6FB}"/>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8877300" y="0"/>
            <a:ext cx="3314700" cy="6858000"/>
          </a:xfrm>
          <a:prstGeom prst="rect">
            <a:avLst/>
          </a:prstGeom>
        </p:spPr>
      </p:pic>
      <p:sp>
        <p:nvSpPr>
          <p:cNvPr id="7" name="Title 1">
            <a:extLst>
              <a:ext uri="{FF2B5EF4-FFF2-40B4-BE49-F238E27FC236}">
                <a16:creationId xmlns:a16="http://schemas.microsoft.com/office/drawing/2014/main" id="{4F8B763E-C34C-DC4E-A0D6-D53AB65D8B60}"/>
              </a:ext>
            </a:extLst>
          </p:cNvPr>
          <p:cNvSpPr txBox="1">
            <a:spLocks/>
          </p:cNvSpPr>
          <p:nvPr/>
        </p:nvSpPr>
        <p:spPr>
          <a:xfrm>
            <a:off x="8893754" y="412904"/>
            <a:ext cx="2743200" cy="4572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800" dirty="0">
                <a:solidFill>
                  <a:schemeClr val="bg1"/>
                </a:solidFill>
                <a:latin typeface="Franklin Gothic Demi Cond" panose="020B0706030402020204" pitchFamily="34" charset="0"/>
              </a:rPr>
              <a:t>GSUSA ASSETS</a:t>
            </a:r>
          </a:p>
        </p:txBody>
      </p:sp>
      <p:grpSp>
        <p:nvGrpSpPr>
          <p:cNvPr id="8" name="Group 7">
            <a:extLst>
              <a:ext uri="{FF2B5EF4-FFF2-40B4-BE49-F238E27FC236}">
                <a16:creationId xmlns:a16="http://schemas.microsoft.com/office/drawing/2014/main" id="{5897C37A-1BA9-4020-AC0D-BE13C74A33B9}"/>
              </a:ext>
            </a:extLst>
          </p:cNvPr>
          <p:cNvGrpSpPr/>
          <p:nvPr/>
        </p:nvGrpSpPr>
        <p:grpSpPr>
          <a:xfrm>
            <a:off x="322933" y="1264053"/>
            <a:ext cx="2798436" cy="4840422"/>
            <a:chOff x="7288027" y="940684"/>
            <a:chExt cx="2798436" cy="4840422"/>
          </a:xfrm>
        </p:grpSpPr>
        <p:pic>
          <p:nvPicPr>
            <p:cNvPr id="3" name="Picture 2">
              <a:extLst>
                <a:ext uri="{FF2B5EF4-FFF2-40B4-BE49-F238E27FC236}">
                  <a16:creationId xmlns:a16="http://schemas.microsoft.com/office/drawing/2014/main" id="{180076CC-B2C7-40E3-8676-CC3D006C6E69}"/>
                </a:ext>
              </a:extLst>
            </p:cNvPr>
            <p:cNvPicPr>
              <a:picLocks noChangeAspect="1"/>
            </p:cNvPicPr>
            <p:nvPr/>
          </p:nvPicPr>
          <p:blipFill rotWithShape="1">
            <a:blip r:embed="rId4"/>
            <a:srcRect l="37265" t="35779" r="40427" b="20390"/>
            <a:stretch/>
          </p:blipFill>
          <p:spPr>
            <a:xfrm>
              <a:off x="7929963" y="3856131"/>
              <a:ext cx="1567509" cy="1924975"/>
            </a:xfrm>
            <a:prstGeom prst="rect">
              <a:avLst/>
            </a:prstGeom>
          </p:spPr>
        </p:pic>
        <p:sp>
          <p:nvSpPr>
            <p:cNvPr id="5" name="Rectangle 4">
              <a:extLst>
                <a:ext uri="{FF2B5EF4-FFF2-40B4-BE49-F238E27FC236}">
                  <a16:creationId xmlns:a16="http://schemas.microsoft.com/office/drawing/2014/main" id="{16E9C6FE-BDCA-4D1A-9F14-F5BDC2AE4628}"/>
                </a:ext>
              </a:extLst>
            </p:cNvPr>
            <p:cNvSpPr/>
            <p:nvPr/>
          </p:nvSpPr>
          <p:spPr>
            <a:xfrm>
              <a:off x="7288027" y="3705227"/>
              <a:ext cx="1993764" cy="784830"/>
            </a:xfrm>
            <a:prstGeom prst="rect">
              <a:avLst/>
            </a:prstGeom>
          </p:spPr>
          <p:txBody>
            <a:bodyPr wrap="square">
              <a:spAutoFit/>
            </a:bodyPr>
            <a:lstStyle/>
            <a:p>
              <a:r>
                <a:rPr lang="en-US" sz="4500" dirty="0">
                  <a:solidFill>
                    <a:srgbClr val="952524"/>
                  </a:solidFill>
                  <a:latin typeface="Franklin Gothic Demi Cond" panose="020B0706030402020204" pitchFamily="34" charset="0"/>
                </a:rPr>
                <a:t>🚫</a:t>
              </a:r>
              <a:endParaRPr lang="en-US" sz="4500" dirty="0"/>
            </a:p>
          </p:txBody>
        </p:sp>
        <p:pic>
          <p:nvPicPr>
            <p:cNvPr id="1026" name="Picture 2" descr="Image result for scouting for food patch">
              <a:extLst>
                <a:ext uri="{FF2B5EF4-FFF2-40B4-BE49-F238E27FC236}">
                  <a16:creationId xmlns:a16="http://schemas.microsoft.com/office/drawing/2014/main" id="{B33D8221-2D46-4938-BA57-771AEA83072D}"/>
                </a:ext>
              </a:extLst>
            </p:cNvPr>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7392500" y="940684"/>
              <a:ext cx="2693963" cy="2693963"/>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a:extLst>
                <a:ext uri="{FF2B5EF4-FFF2-40B4-BE49-F238E27FC236}">
                  <a16:creationId xmlns:a16="http://schemas.microsoft.com/office/drawing/2014/main" id="{EA47C3F8-484F-4D6E-97C8-D6D49CC5A25C}"/>
                </a:ext>
              </a:extLst>
            </p:cNvPr>
            <p:cNvSpPr/>
            <p:nvPr/>
          </p:nvSpPr>
          <p:spPr>
            <a:xfrm>
              <a:off x="7356360" y="1002299"/>
              <a:ext cx="1993764" cy="784830"/>
            </a:xfrm>
            <a:prstGeom prst="rect">
              <a:avLst/>
            </a:prstGeom>
          </p:spPr>
          <p:txBody>
            <a:bodyPr wrap="square">
              <a:spAutoFit/>
            </a:bodyPr>
            <a:lstStyle/>
            <a:p>
              <a:r>
                <a:rPr lang="en-US" sz="4500" dirty="0">
                  <a:solidFill>
                    <a:srgbClr val="952524"/>
                  </a:solidFill>
                  <a:latin typeface="Franklin Gothic Demi Cond" panose="020B0706030402020204" pitchFamily="34" charset="0"/>
                </a:rPr>
                <a:t>🚫</a:t>
              </a:r>
              <a:endParaRPr lang="en-US" sz="4500" dirty="0"/>
            </a:p>
          </p:txBody>
        </p:sp>
      </p:grpSp>
    </p:spTree>
    <p:extLst>
      <p:ext uri="{BB962C8B-B14F-4D97-AF65-F5344CB8AC3E}">
        <p14:creationId xmlns:p14="http://schemas.microsoft.com/office/powerpoint/2010/main" val="27701419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90E0B90-7969-458E-AA6D-E89C6316F291}"/>
              </a:ext>
            </a:extLst>
          </p:cNvPr>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6350" y="0"/>
            <a:ext cx="12179300" cy="6858000"/>
          </a:xfrm>
          <a:prstGeom prst="rect">
            <a:avLst/>
          </a:prstGeom>
        </p:spPr>
      </p:pic>
      <p:sp>
        <p:nvSpPr>
          <p:cNvPr id="6" name="TextBox 5">
            <a:extLst>
              <a:ext uri="{FF2B5EF4-FFF2-40B4-BE49-F238E27FC236}">
                <a16:creationId xmlns:a16="http://schemas.microsoft.com/office/drawing/2014/main" id="{EA634850-E842-4651-A77A-B7DAA84E9798}"/>
              </a:ext>
            </a:extLst>
          </p:cNvPr>
          <p:cNvSpPr txBox="1"/>
          <p:nvPr/>
        </p:nvSpPr>
        <p:spPr>
          <a:xfrm>
            <a:off x="917448" y="2967335"/>
            <a:ext cx="11274552" cy="923330"/>
          </a:xfrm>
          <a:prstGeom prst="rect">
            <a:avLst/>
          </a:prstGeom>
          <a:noFill/>
        </p:spPr>
        <p:txBody>
          <a:bodyPr wrap="square" rtlCol="0">
            <a:spAutoFit/>
          </a:bodyPr>
          <a:lstStyle/>
          <a:p>
            <a:r>
              <a:rPr lang="en-US" sz="5400" dirty="0">
                <a:solidFill>
                  <a:schemeClr val="bg1"/>
                </a:solidFill>
                <a:latin typeface="Franklin Gothic Demi Cond" panose="020B0706030402020204" pitchFamily="34" charset="0"/>
              </a:rPr>
              <a:t>WHAT TO SAY </a:t>
            </a:r>
            <a:r>
              <a:rPr lang="en-US" sz="5400" dirty="0">
                <a:solidFill>
                  <a:srgbClr val="545838"/>
                </a:solidFill>
                <a:latin typeface="Franklin Gothic Demi Cond" panose="020B0706030402020204" pitchFamily="34" charset="0"/>
              </a:rPr>
              <a:t>✓</a:t>
            </a:r>
            <a:endParaRPr lang="en-US" sz="5400" dirty="0">
              <a:solidFill>
                <a:schemeClr val="bg1"/>
              </a:solidFill>
              <a:latin typeface="Franklin Gothic Demi Cond" panose="020B0706030402020204" pitchFamily="34" charset="0"/>
            </a:endParaRPr>
          </a:p>
        </p:txBody>
      </p:sp>
    </p:spTree>
    <p:extLst>
      <p:ext uri="{BB962C8B-B14F-4D97-AF65-F5344CB8AC3E}">
        <p14:creationId xmlns:p14="http://schemas.microsoft.com/office/powerpoint/2010/main" val="177343096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B1D855-203A-48A5-A219-A7FD0BD2C51E}"/>
              </a:ext>
            </a:extLst>
          </p:cNvPr>
          <p:cNvSpPr>
            <a:spLocks noGrp="1"/>
          </p:cNvSpPr>
          <p:nvPr>
            <p:ph type="title"/>
          </p:nvPr>
        </p:nvSpPr>
        <p:spPr>
          <a:xfrm>
            <a:off x="320535" y="141007"/>
            <a:ext cx="8229600" cy="914400"/>
          </a:xfrm>
        </p:spPr>
        <p:txBody>
          <a:bodyPr>
            <a:normAutofit/>
          </a:bodyPr>
          <a:lstStyle/>
          <a:p>
            <a:r>
              <a:rPr lang="en-US" sz="3600" dirty="0">
                <a:solidFill>
                  <a:srgbClr val="545838"/>
                </a:solidFill>
                <a:latin typeface="Franklin Gothic Demi Cond" panose="020B0706030402020204" pitchFamily="34" charset="0"/>
              </a:rPr>
              <a:t>SCOUTS  ✓ </a:t>
            </a:r>
          </a:p>
        </p:txBody>
      </p:sp>
      <p:sp>
        <p:nvSpPr>
          <p:cNvPr id="9" name="TextBox 8">
            <a:extLst>
              <a:ext uri="{FF2B5EF4-FFF2-40B4-BE49-F238E27FC236}">
                <a16:creationId xmlns:a16="http://schemas.microsoft.com/office/drawing/2014/main" id="{BA951DE1-E55F-4B29-A103-450C6C36A933}"/>
              </a:ext>
            </a:extLst>
          </p:cNvPr>
          <p:cNvSpPr txBox="1"/>
          <p:nvPr/>
        </p:nvSpPr>
        <p:spPr>
          <a:xfrm>
            <a:off x="320535" y="1443841"/>
            <a:ext cx="9737865" cy="3970318"/>
          </a:xfrm>
          <a:prstGeom prst="rect">
            <a:avLst/>
          </a:prstGeom>
          <a:noFill/>
        </p:spPr>
        <p:txBody>
          <a:bodyPr wrap="square" rtlCol="0">
            <a:spAutoFit/>
          </a:bodyPr>
          <a:lstStyle/>
          <a:p>
            <a:r>
              <a:rPr lang="en-US" sz="2800" dirty="0">
                <a:solidFill>
                  <a:srgbClr val="545838"/>
                </a:solidFill>
                <a:latin typeface="Franklin Gothic Medium Cond" panose="020B0606030402020204" pitchFamily="34" charset="0"/>
              </a:rPr>
              <a:t>The separate troops can be called:</a:t>
            </a:r>
          </a:p>
          <a:p>
            <a:endParaRPr lang="en-US" sz="2800" dirty="0">
              <a:solidFill>
                <a:srgbClr val="545838"/>
              </a:solidFill>
              <a:latin typeface="Franklin Gothic Medium Cond" panose="020B0606030402020204" pitchFamily="34" charset="0"/>
            </a:endParaRPr>
          </a:p>
          <a:p>
            <a:pPr marL="457200" indent="-457200">
              <a:buFontTx/>
              <a:buChar char="-"/>
            </a:pPr>
            <a:r>
              <a:rPr lang="en-US" sz="2800" dirty="0">
                <a:solidFill>
                  <a:srgbClr val="545838"/>
                </a:solidFill>
                <a:latin typeface="Franklin Gothic Medium Cond" panose="020B0606030402020204" pitchFamily="34" charset="0"/>
              </a:rPr>
              <a:t>Scouts BSA girl troops; Scouts BSA boy troops</a:t>
            </a:r>
          </a:p>
          <a:p>
            <a:pPr marL="457200" indent="-457200">
              <a:buFontTx/>
              <a:buChar char="-"/>
            </a:pPr>
            <a:r>
              <a:rPr lang="en-US" sz="2800" dirty="0">
                <a:solidFill>
                  <a:srgbClr val="545838"/>
                </a:solidFill>
                <a:latin typeface="Franklin Gothic Medium Cond" panose="020B0606030402020204" pitchFamily="34" charset="0"/>
              </a:rPr>
              <a:t>Troops for girls; troops for boys</a:t>
            </a:r>
          </a:p>
          <a:p>
            <a:pPr marL="457200" indent="-457200">
              <a:buFontTx/>
              <a:buChar char="-"/>
            </a:pPr>
            <a:r>
              <a:rPr lang="en-US" sz="2800" dirty="0">
                <a:solidFill>
                  <a:srgbClr val="545838"/>
                </a:solidFill>
                <a:latin typeface="Franklin Gothic Medium Cond" panose="020B0606030402020204" pitchFamily="34" charset="0"/>
              </a:rPr>
              <a:t>Girl troops; boy troops</a:t>
            </a:r>
          </a:p>
          <a:p>
            <a:pPr marL="457200" indent="-457200">
              <a:buFontTx/>
              <a:buChar char="-"/>
            </a:pPr>
            <a:endParaRPr lang="en-US" sz="2800" dirty="0">
              <a:solidFill>
                <a:srgbClr val="545838"/>
              </a:solidFill>
              <a:latin typeface="Franklin Gothic Medium Cond" panose="020B0606030402020204" pitchFamily="34" charset="0"/>
            </a:endParaRPr>
          </a:p>
          <a:p>
            <a:r>
              <a:rPr lang="en-US" sz="2800" dirty="0">
                <a:solidFill>
                  <a:srgbClr val="545838"/>
                </a:solidFill>
                <a:latin typeface="Franklin Gothic Medium Cond" panose="020B0606030402020204" pitchFamily="34" charset="0"/>
              </a:rPr>
              <a:t>For instance:</a:t>
            </a:r>
          </a:p>
          <a:p>
            <a:pPr marL="457200" indent="-457200">
              <a:buFontTx/>
              <a:buChar char="-"/>
            </a:pPr>
            <a:r>
              <a:rPr lang="en-US" sz="2800" dirty="0">
                <a:solidFill>
                  <a:srgbClr val="545838"/>
                </a:solidFill>
                <a:latin typeface="Franklin Gothic Medium Cond" panose="020B0606030402020204" pitchFamily="34" charset="0"/>
              </a:rPr>
              <a:t>In a recruitment setting, it is best to refer to Scouts BSA girl troops</a:t>
            </a:r>
          </a:p>
          <a:p>
            <a:pPr marL="457200" indent="-457200">
              <a:buFontTx/>
              <a:buChar char="-"/>
            </a:pPr>
            <a:r>
              <a:rPr lang="en-US" sz="2800" dirty="0">
                <a:solidFill>
                  <a:srgbClr val="545838"/>
                </a:solidFill>
                <a:latin typeface="Franklin Gothic Medium Cond" panose="020B0606030402020204" pitchFamily="34" charset="0"/>
              </a:rPr>
              <a:t>In a meeting setting, it is best to refer to troops for girls</a:t>
            </a:r>
          </a:p>
        </p:txBody>
      </p:sp>
      <p:sp>
        <p:nvSpPr>
          <p:cNvPr id="4" name="Title 1">
            <a:extLst>
              <a:ext uri="{FF2B5EF4-FFF2-40B4-BE49-F238E27FC236}">
                <a16:creationId xmlns:a16="http://schemas.microsoft.com/office/drawing/2014/main" id="{CB8BE223-98A9-4784-A493-E7455B91F9DD}"/>
              </a:ext>
            </a:extLst>
          </p:cNvPr>
          <p:cNvSpPr txBox="1">
            <a:spLocks/>
          </p:cNvSpPr>
          <p:nvPr/>
        </p:nvSpPr>
        <p:spPr>
          <a:xfrm>
            <a:off x="8897468" y="405467"/>
            <a:ext cx="2743200" cy="4572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800" dirty="0">
                <a:solidFill>
                  <a:schemeClr val="bg1"/>
                </a:solidFill>
                <a:latin typeface="Franklin Gothic Demi Cond" panose="020B0706030402020204" pitchFamily="34" charset="0"/>
              </a:rPr>
              <a:t>SLIDE SUB-TITLE</a:t>
            </a:r>
          </a:p>
        </p:txBody>
      </p:sp>
      <p:sp>
        <p:nvSpPr>
          <p:cNvPr id="8" name="Title 1">
            <a:extLst>
              <a:ext uri="{FF2B5EF4-FFF2-40B4-BE49-F238E27FC236}">
                <a16:creationId xmlns:a16="http://schemas.microsoft.com/office/drawing/2014/main" id="{E0D6E274-8393-B14D-A8FD-EE89C6823D29}"/>
              </a:ext>
            </a:extLst>
          </p:cNvPr>
          <p:cNvSpPr txBox="1">
            <a:spLocks/>
          </p:cNvSpPr>
          <p:nvPr/>
        </p:nvSpPr>
        <p:spPr>
          <a:xfrm>
            <a:off x="8893754" y="412904"/>
            <a:ext cx="2743200" cy="4572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n-US" sz="1800" dirty="0">
              <a:solidFill>
                <a:schemeClr val="bg1"/>
              </a:solidFill>
              <a:latin typeface="Franklin Gothic Demi Cond" panose="020B0706030402020204" pitchFamily="34" charset="0"/>
            </a:endParaRPr>
          </a:p>
        </p:txBody>
      </p:sp>
      <p:pic>
        <p:nvPicPr>
          <p:cNvPr id="7" name="Picture 6">
            <a:extLst>
              <a:ext uri="{FF2B5EF4-FFF2-40B4-BE49-F238E27FC236}">
                <a16:creationId xmlns:a16="http://schemas.microsoft.com/office/drawing/2014/main" id="{6D107DD0-412A-B146-9FA9-AE2CB9144D75}"/>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8877300" y="0"/>
            <a:ext cx="3314700" cy="6858000"/>
          </a:xfrm>
          <a:prstGeom prst="rect">
            <a:avLst/>
          </a:prstGeom>
        </p:spPr>
      </p:pic>
      <p:sp>
        <p:nvSpPr>
          <p:cNvPr id="3" name="Rectangle 2">
            <a:extLst>
              <a:ext uri="{FF2B5EF4-FFF2-40B4-BE49-F238E27FC236}">
                <a16:creationId xmlns:a16="http://schemas.microsoft.com/office/drawing/2014/main" id="{E1DD4B19-FA44-AB47-BAAB-73A4BD05C12A}"/>
              </a:ext>
            </a:extLst>
          </p:cNvPr>
          <p:cNvSpPr/>
          <p:nvPr/>
        </p:nvSpPr>
        <p:spPr>
          <a:xfrm>
            <a:off x="8940608" y="459469"/>
            <a:ext cx="905633" cy="369332"/>
          </a:xfrm>
          <a:prstGeom prst="rect">
            <a:avLst/>
          </a:prstGeom>
        </p:spPr>
        <p:txBody>
          <a:bodyPr wrap="none">
            <a:spAutoFit/>
          </a:bodyPr>
          <a:lstStyle/>
          <a:p>
            <a:r>
              <a:rPr lang="en-US" dirty="0">
                <a:solidFill>
                  <a:schemeClr val="bg1"/>
                </a:solidFill>
                <a:latin typeface="Franklin Gothic Demi Cond" panose="020B0706030402020204" pitchFamily="34" charset="0"/>
              </a:rPr>
              <a:t>SCOUTS</a:t>
            </a:r>
          </a:p>
        </p:txBody>
      </p:sp>
    </p:spTree>
    <p:extLst>
      <p:ext uri="{BB962C8B-B14F-4D97-AF65-F5344CB8AC3E}">
        <p14:creationId xmlns:p14="http://schemas.microsoft.com/office/powerpoint/2010/main" val="7934158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90E0B90-7969-458E-AA6D-E89C6316F291}"/>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0160" y="0"/>
            <a:ext cx="12179300" cy="6858000"/>
          </a:xfrm>
          <a:prstGeom prst="rect">
            <a:avLst/>
          </a:prstGeom>
        </p:spPr>
      </p:pic>
      <p:sp>
        <p:nvSpPr>
          <p:cNvPr id="6" name="TextBox 5">
            <a:extLst>
              <a:ext uri="{FF2B5EF4-FFF2-40B4-BE49-F238E27FC236}">
                <a16:creationId xmlns:a16="http://schemas.microsoft.com/office/drawing/2014/main" id="{EA634850-E842-4651-A77A-B7DAA84E9798}"/>
              </a:ext>
            </a:extLst>
          </p:cNvPr>
          <p:cNvSpPr txBox="1"/>
          <p:nvPr/>
        </p:nvSpPr>
        <p:spPr>
          <a:xfrm>
            <a:off x="795528" y="2967335"/>
            <a:ext cx="11274552" cy="923330"/>
          </a:xfrm>
          <a:prstGeom prst="rect">
            <a:avLst/>
          </a:prstGeom>
          <a:noFill/>
        </p:spPr>
        <p:txBody>
          <a:bodyPr wrap="square" rtlCol="0">
            <a:spAutoFit/>
          </a:bodyPr>
          <a:lstStyle/>
          <a:p>
            <a:r>
              <a:rPr lang="en-US" sz="5400" dirty="0">
                <a:solidFill>
                  <a:schemeClr val="bg1"/>
                </a:solidFill>
                <a:latin typeface="Franklin Gothic Demi Cond" panose="020B0706030402020204" pitchFamily="34" charset="0"/>
              </a:rPr>
              <a:t>WHAT </a:t>
            </a:r>
            <a:r>
              <a:rPr lang="en-US" sz="5400" u="sng" dirty="0">
                <a:solidFill>
                  <a:schemeClr val="bg1"/>
                </a:solidFill>
                <a:latin typeface="Franklin Gothic Demi Cond" panose="020B0706030402020204" pitchFamily="34" charset="0"/>
              </a:rPr>
              <a:t>NOT</a:t>
            </a:r>
            <a:r>
              <a:rPr lang="en-US" sz="5400" dirty="0">
                <a:solidFill>
                  <a:schemeClr val="bg1"/>
                </a:solidFill>
                <a:latin typeface="Franklin Gothic Demi Cond" panose="020B0706030402020204" pitchFamily="34" charset="0"/>
              </a:rPr>
              <a:t> TO SAY</a:t>
            </a:r>
          </a:p>
        </p:txBody>
      </p:sp>
    </p:spTree>
    <p:extLst>
      <p:ext uri="{BB962C8B-B14F-4D97-AF65-F5344CB8AC3E}">
        <p14:creationId xmlns:p14="http://schemas.microsoft.com/office/powerpoint/2010/main" val="24299484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B1D855-203A-48A5-A219-A7FD0BD2C51E}"/>
              </a:ext>
            </a:extLst>
          </p:cNvPr>
          <p:cNvSpPr>
            <a:spLocks noGrp="1"/>
          </p:cNvSpPr>
          <p:nvPr>
            <p:ph type="title"/>
          </p:nvPr>
        </p:nvSpPr>
        <p:spPr>
          <a:xfrm>
            <a:off x="320535" y="141007"/>
            <a:ext cx="8229600" cy="914400"/>
          </a:xfrm>
        </p:spPr>
        <p:txBody>
          <a:bodyPr>
            <a:normAutofit/>
          </a:bodyPr>
          <a:lstStyle/>
          <a:p>
            <a:r>
              <a:rPr lang="en-US" sz="3600" dirty="0">
                <a:solidFill>
                  <a:srgbClr val="952524"/>
                </a:solidFill>
                <a:latin typeface="Franklin Gothic Demi Cond" panose="020B0706030402020204" pitchFamily="34" charset="0"/>
              </a:rPr>
              <a:t>“GIRL” IN FRONT OF “SCOUT”  🚫 </a:t>
            </a:r>
          </a:p>
        </p:txBody>
      </p:sp>
      <p:sp>
        <p:nvSpPr>
          <p:cNvPr id="9" name="TextBox 8">
            <a:extLst>
              <a:ext uri="{FF2B5EF4-FFF2-40B4-BE49-F238E27FC236}">
                <a16:creationId xmlns:a16="http://schemas.microsoft.com/office/drawing/2014/main" id="{BA951DE1-E55F-4B29-A103-450C6C36A933}"/>
              </a:ext>
            </a:extLst>
          </p:cNvPr>
          <p:cNvSpPr txBox="1"/>
          <p:nvPr/>
        </p:nvSpPr>
        <p:spPr>
          <a:xfrm>
            <a:off x="417079" y="1460874"/>
            <a:ext cx="8823465" cy="1384995"/>
          </a:xfrm>
          <a:prstGeom prst="rect">
            <a:avLst/>
          </a:prstGeom>
          <a:noFill/>
        </p:spPr>
        <p:txBody>
          <a:bodyPr wrap="square" rtlCol="0">
            <a:spAutoFit/>
          </a:bodyPr>
          <a:lstStyle/>
          <a:p>
            <a:r>
              <a:rPr lang="en-US" sz="2800" u="sng" dirty="0">
                <a:solidFill>
                  <a:srgbClr val="952524"/>
                </a:solidFill>
                <a:latin typeface="Franklin Gothic Medium Cond" panose="020B0606030402020204" pitchFamily="34" charset="0"/>
              </a:rPr>
              <a:t>NEVER</a:t>
            </a:r>
            <a:r>
              <a:rPr lang="en-US" sz="2800" dirty="0">
                <a:solidFill>
                  <a:srgbClr val="952524"/>
                </a:solidFill>
                <a:latin typeface="Franklin Gothic Medium Cond" panose="020B0606030402020204" pitchFamily="34" charset="0"/>
              </a:rPr>
              <a:t> put the word “Girl” immediately before the word “Scout” when referring to girls who are part of the BSA.</a:t>
            </a:r>
          </a:p>
          <a:p>
            <a:endParaRPr lang="en-US" sz="2800" dirty="0">
              <a:solidFill>
                <a:srgbClr val="545838"/>
              </a:solidFill>
              <a:latin typeface="Franklin Gothic Medium Cond" panose="020B0606030402020204" pitchFamily="34" charset="0"/>
            </a:endParaRPr>
          </a:p>
        </p:txBody>
      </p:sp>
      <p:sp>
        <p:nvSpPr>
          <p:cNvPr id="4" name="Title 1">
            <a:extLst>
              <a:ext uri="{FF2B5EF4-FFF2-40B4-BE49-F238E27FC236}">
                <a16:creationId xmlns:a16="http://schemas.microsoft.com/office/drawing/2014/main" id="{CB8BE223-98A9-4784-A493-E7455B91F9DD}"/>
              </a:ext>
            </a:extLst>
          </p:cNvPr>
          <p:cNvSpPr txBox="1">
            <a:spLocks/>
          </p:cNvSpPr>
          <p:nvPr/>
        </p:nvSpPr>
        <p:spPr>
          <a:xfrm>
            <a:off x="8897468" y="405467"/>
            <a:ext cx="2743200" cy="4572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800" dirty="0">
                <a:solidFill>
                  <a:schemeClr val="bg1"/>
                </a:solidFill>
                <a:latin typeface="Franklin Gothic Demi Cond" panose="020B0706030402020204" pitchFamily="34" charset="0"/>
              </a:rPr>
              <a:t>SLIDE SUB-TITLE</a:t>
            </a:r>
          </a:p>
        </p:txBody>
      </p:sp>
      <p:sp>
        <p:nvSpPr>
          <p:cNvPr id="8" name="Title 1">
            <a:extLst>
              <a:ext uri="{FF2B5EF4-FFF2-40B4-BE49-F238E27FC236}">
                <a16:creationId xmlns:a16="http://schemas.microsoft.com/office/drawing/2014/main" id="{A6D0D239-23FF-114F-B4D1-63B2D7C763FD}"/>
              </a:ext>
            </a:extLst>
          </p:cNvPr>
          <p:cNvSpPr txBox="1">
            <a:spLocks/>
          </p:cNvSpPr>
          <p:nvPr/>
        </p:nvSpPr>
        <p:spPr>
          <a:xfrm>
            <a:off x="8893754" y="412904"/>
            <a:ext cx="2743200" cy="4572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800" dirty="0">
                <a:solidFill>
                  <a:schemeClr val="bg1"/>
                </a:solidFill>
                <a:latin typeface="Franklin Gothic Demi Cond" panose="020B0706030402020204" pitchFamily="34" charset="0"/>
              </a:rPr>
              <a:t>SLIDE SUB-TITLE</a:t>
            </a:r>
          </a:p>
        </p:txBody>
      </p:sp>
      <p:pic>
        <p:nvPicPr>
          <p:cNvPr id="7" name="Picture 6">
            <a:extLst>
              <a:ext uri="{FF2B5EF4-FFF2-40B4-BE49-F238E27FC236}">
                <a16:creationId xmlns:a16="http://schemas.microsoft.com/office/drawing/2014/main" id="{E0AC43D4-FF64-CF47-A72B-F42B2EE1DD58}"/>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8863090" y="0"/>
            <a:ext cx="3314700" cy="6858000"/>
          </a:xfrm>
          <a:prstGeom prst="rect">
            <a:avLst/>
          </a:prstGeom>
        </p:spPr>
      </p:pic>
      <p:sp>
        <p:nvSpPr>
          <p:cNvPr id="3" name="Rectangle 2">
            <a:extLst>
              <a:ext uri="{FF2B5EF4-FFF2-40B4-BE49-F238E27FC236}">
                <a16:creationId xmlns:a16="http://schemas.microsoft.com/office/drawing/2014/main" id="{DBEE3D24-F3B5-2246-8FFC-8F04D802778A}"/>
              </a:ext>
            </a:extLst>
          </p:cNvPr>
          <p:cNvSpPr/>
          <p:nvPr/>
        </p:nvSpPr>
        <p:spPr>
          <a:xfrm>
            <a:off x="8854599" y="456838"/>
            <a:ext cx="1665841" cy="369332"/>
          </a:xfrm>
          <a:prstGeom prst="rect">
            <a:avLst/>
          </a:prstGeom>
        </p:spPr>
        <p:txBody>
          <a:bodyPr wrap="none">
            <a:spAutoFit/>
          </a:bodyPr>
          <a:lstStyle/>
          <a:p>
            <a:r>
              <a:rPr lang="en-US" dirty="0">
                <a:solidFill>
                  <a:schemeClr val="bg1"/>
                </a:solidFill>
                <a:latin typeface="Franklin Gothic Demi Cond" panose="020B0706030402020204" pitchFamily="34" charset="0"/>
              </a:rPr>
              <a:t>GIRL AND SCOUT</a:t>
            </a:r>
          </a:p>
        </p:txBody>
      </p:sp>
      <p:sp>
        <p:nvSpPr>
          <p:cNvPr id="10" name="TextBox 9">
            <a:extLst>
              <a:ext uri="{FF2B5EF4-FFF2-40B4-BE49-F238E27FC236}">
                <a16:creationId xmlns:a16="http://schemas.microsoft.com/office/drawing/2014/main" id="{97817F4C-A624-9B44-A9FB-2A31180917F4}"/>
              </a:ext>
            </a:extLst>
          </p:cNvPr>
          <p:cNvSpPr txBox="1"/>
          <p:nvPr/>
        </p:nvSpPr>
        <p:spPr>
          <a:xfrm>
            <a:off x="320535" y="2921697"/>
            <a:ext cx="10023231" cy="2062103"/>
          </a:xfrm>
          <a:prstGeom prst="rect">
            <a:avLst/>
          </a:prstGeom>
          <a:noFill/>
        </p:spPr>
        <p:txBody>
          <a:bodyPr wrap="square" rtlCol="0">
            <a:spAutoFit/>
          </a:bodyPr>
          <a:lstStyle/>
          <a:p>
            <a:pPr algn="ctr"/>
            <a:r>
              <a:rPr lang="en-US" sz="3200" b="1" dirty="0">
                <a:solidFill>
                  <a:srgbClr val="952524"/>
                </a:solidFill>
              </a:rPr>
              <a:t>DO </a:t>
            </a:r>
            <a:r>
              <a:rPr lang="en-US" sz="3200" b="1" u="sng" dirty="0">
                <a:solidFill>
                  <a:srgbClr val="952524"/>
                </a:solidFill>
              </a:rPr>
              <a:t>NOT</a:t>
            </a:r>
            <a:r>
              <a:rPr lang="en-US" sz="3200" b="1" dirty="0">
                <a:solidFill>
                  <a:srgbClr val="952524"/>
                </a:solidFill>
              </a:rPr>
              <a:t> SAY:</a:t>
            </a:r>
          </a:p>
          <a:p>
            <a:pPr algn="ctr"/>
            <a:r>
              <a:rPr lang="en-US" sz="3200" b="1" dirty="0">
                <a:solidFill>
                  <a:srgbClr val="952524"/>
                </a:solidFill>
              </a:rPr>
              <a:t>Girl Scouts BSA troop </a:t>
            </a:r>
          </a:p>
          <a:p>
            <a:pPr algn="ctr"/>
            <a:r>
              <a:rPr lang="en-US" sz="3200" b="1" dirty="0">
                <a:solidFill>
                  <a:srgbClr val="952524"/>
                </a:solidFill>
              </a:rPr>
              <a:t>Girl Scouts</a:t>
            </a:r>
          </a:p>
          <a:p>
            <a:pPr algn="ctr"/>
            <a:endParaRPr lang="en-US" sz="3200" dirty="0"/>
          </a:p>
        </p:txBody>
      </p:sp>
      <p:sp>
        <p:nvSpPr>
          <p:cNvPr id="11" name="Rectangle 10">
            <a:extLst>
              <a:ext uri="{FF2B5EF4-FFF2-40B4-BE49-F238E27FC236}">
                <a16:creationId xmlns:a16="http://schemas.microsoft.com/office/drawing/2014/main" id="{F1909EB4-D69F-0D41-9F91-60A5106169B9}"/>
              </a:ext>
            </a:extLst>
          </p:cNvPr>
          <p:cNvSpPr/>
          <p:nvPr/>
        </p:nvSpPr>
        <p:spPr>
          <a:xfrm>
            <a:off x="433930" y="5059628"/>
            <a:ext cx="8195898" cy="523220"/>
          </a:xfrm>
          <a:prstGeom prst="rect">
            <a:avLst/>
          </a:prstGeom>
        </p:spPr>
        <p:txBody>
          <a:bodyPr wrap="none">
            <a:spAutoFit/>
          </a:bodyPr>
          <a:lstStyle/>
          <a:p>
            <a:r>
              <a:rPr lang="en-US" sz="2800" dirty="0">
                <a:solidFill>
                  <a:srgbClr val="952524"/>
                </a:solidFill>
                <a:latin typeface="Franklin Gothic Medium Cond" panose="020B0606030402020204" pitchFamily="34" charset="0"/>
              </a:rPr>
              <a:t>ACTION: Pull any materials with these issues from the market.</a:t>
            </a:r>
          </a:p>
        </p:txBody>
      </p:sp>
    </p:spTree>
    <p:extLst>
      <p:ext uri="{BB962C8B-B14F-4D97-AF65-F5344CB8AC3E}">
        <p14:creationId xmlns:p14="http://schemas.microsoft.com/office/powerpoint/2010/main" val="7325484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B1D855-203A-48A5-A219-A7FD0BD2C51E}"/>
              </a:ext>
            </a:extLst>
          </p:cNvPr>
          <p:cNvSpPr>
            <a:spLocks noGrp="1"/>
          </p:cNvSpPr>
          <p:nvPr>
            <p:ph type="title"/>
          </p:nvPr>
        </p:nvSpPr>
        <p:spPr>
          <a:xfrm>
            <a:off x="320535" y="141007"/>
            <a:ext cx="8229600" cy="914400"/>
          </a:xfrm>
        </p:spPr>
        <p:txBody>
          <a:bodyPr>
            <a:normAutofit/>
          </a:bodyPr>
          <a:lstStyle/>
          <a:p>
            <a:r>
              <a:rPr lang="en-US" sz="3600" dirty="0">
                <a:solidFill>
                  <a:srgbClr val="952524"/>
                </a:solidFill>
                <a:latin typeface="Franklin Gothic Demi Cond" panose="020B0706030402020204" pitchFamily="34" charset="0"/>
              </a:rPr>
              <a:t>“GIRL” IN FRONT OF “SCOUT”  🚫 </a:t>
            </a:r>
          </a:p>
        </p:txBody>
      </p:sp>
      <p:sp>
        <p:nvSpPr>
          <p:cNvPr id="4" name="Title 1">
            <a:extLst>
              <a:ext uri="{FF2B5EF4-FFF2-40B4-BE49-F238E27FC236}">
                <a16:creationId xmlns:a16="http://schemas.microsoft.com/office/drawing/2014/main" id="{CB8BE223-98A9-4784-A493-E7455B91F9DD}"/>
              </a:ext>
            </a:extLst>
          </p:cNvPr>
          <p:cNvSpPr txBox="1">
            <a:spLocks/>
          </p:cNvSpPr>
          <p:nvPr/>
        </p:nvSpPr>
        <p:spPr>
          <a:xfrm>
            <a:off x="8897468" y="405467"/>
            <a:ext cx="2743200" cy="4572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800" dirty="0">
                <a:solidFill>
                  <a:schemeClr val="bg1"/>
                </a:solidFill>
                <a:latin typeface="Franklin Gothic Demi Cond" panose="020B0706030402020204" pitchFamily="34" charset="0"/>
              </a:rPr>
              <a:t>SLIDE SUB-TITLE</a:t>
            </a:r>
          </a:p>
        </p:txBody>
      </p:sp>
      <p:sp>
        <p:nvSpPr>
          <p:cNvPr id="8" name="Title 1">
            <a:extLst>
              <a:ext uri="{FF2B5EF4-FFF2-40B4-BE49-F238E27FC236}">
                <a16:creationId xmlns:a16="http://schemas.microsoft.com/office/drawing/2014/main" id="{A6D0D239-23FF-114F-B4D1-63B2D7C763FD}"/>
              </a:ext>
            </a:extLst>
          </p:cNvPr>
          <p:cNvSpPr txBox="1">
            <a:spLocks/>
          </p:cNvSpPr>
          <p:nvPr/>
        </p:nvSpPr>
        <p:spPr>
          <a:xfrm>
            <a:off x="8893754" y="412904"/>
            <a:ext cx="2743200" cy="4572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800" dirty="0">
                <a:solidFill>
                  <a:schemeClr val="bg1"/>
                </a:solidFill>
                <a:latin typeface="Franklin Gothic Demi Cond" panose="020B0706030402020204" pitchFamily="34" charset="0"/>
              </a:rPr>
              <a:t>SLIDE SUB-TITLE</a:t>
            </a:r>
          </a:p>
        </p:txBody>
      </p:sp>
      <p:pic>
        <p:nvPicPr>
          <p:cNvPr id="7" name="Picture 6">
            <a:extLst>
              <a:ext uri="{FF2B5EF4-FFF2-40B4-BE49-F238E27FC236}">
                <a16:creationId xmlns:a16="http://schemas.microsoft.com/office/drawing/2014/main" id="{E0AC43D4-FF64-CF47-A72B-F42B2EE1DD58}"/>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8863090" y="0"/>
            <a:ext cx="3314700" cy="6858000"/>
          </a:xfrm>
          <a:prstGeom prst="rect">
            <a:avLst/>
          </a:prstGeom>
        </p:spPr>
      </p:pic>
      <p:sp>
        <p:nvSpPr>
          <p:cNvPr id="3" name="Rectangle 2">
            <a:extLst>
              <a:ext uri="{FF2B5EF4-FFF2-40B4-BE49-F238E27FC236}">
                <a16:creationId xmlns:a16="http://schemas.microsoft.com/office/drawing/2014/main" id="{DBEE3D24-F3B5-2246-8FFC-8F04D802778A}"/>
              </a:ext>
            </a:extLst>
          </p:cNvPr>
          <p:cNvSpPr/>
          <p:nvPr/>
        </p:nvSpPr>
        <p:spPr>
          <a:xfrm>
            <a:off x="8854599" y="456838"/>
            <a:ext cx="1665841" cy="369332"/>
          </a:xfrm>
          <a:prstGeom prst="rect">
            <a:avLst/>
          </a:prstGeom>
        </p:spPr>
        <p:txBody>
          <a:bodyPr wrap="none">
            <a:spAutoFit/>
          </a:bodyPr>
          <a:lstStyle/>
          <a:p>
            <a:r>
              <a:rPr lang="en-US" dirty="0">
                <a:solidFill>
                  <a:schemeClr val="bg1"/>
                </a:solidFill>
                <a:latin typeface="Franklin Gothic Demi Cond" panose="020B0706030402020204" pitchFamily="34" charset="0"/>
              </a:rPr>
              <a:t>GIRL AND SCOUT</a:t>
            </a:r>
          </a:p>
        </p:txBody>
      </p:sp>
      <p:grpSp>
        <p:nvGrpSpPr>
          <p:cNvPr id="12" name="Group 11">
            <a:extLst>
              <a:ext uri="{FF2B5EF4-FFF2-40B4-BE49-F238E27FC236}">
                <a16:creationId xmlns:a16="http://schemas.microsoft.com/office/drawing/2014/main" id="{1FEEBD6E-DEEA-409E-BD3F-DBC4E1BBDA16}"/>
              </a:ext>
            </a:extLst>
          </p:cNvPr>
          <p:cNvGrpSpPr/>
          <p:nvPr/>
        </p:nvGrpSpPr>
        <p:grpSpPr>
          <a:xfrm>
            <a:off x="1276134" y="1333874"/>
            <a:ext cx="6186023" cy="2852418"/>
            <a:chOff x="710196" y="1289936"/>
            <a:chExt cx="5237429" cy="1987836"/>
          </a:xfrm>
        </p:grpSpPr>
        <p:pic>
          <p:nvPicPr>
            <p:cNvPr id="5" name="Picture 4">
              <a:extLst>
                <a:ext uri="{FF2B5EF4-FFF2-40B4-BE49-F238E27FC236}">
                  <a16:creationId xmlns:a16="http://schemas.microsoft.com/office/drawing/2014/main" id="{BC03AA05-0225-46ED-A0E4-22C905CD0AA4}"/>
                </a:ext>
              </a:extLst>
            </p:cNvPr>
            <p:cNvPicPr>
              <a:picLocks noChangeAspect="1"/>
            </p:cNvPicPr>
            <p:nvPr/>
          </p:nvPicPr>
          <p:blipFill rotWithShape="1">
            <a:blip r:embed="rId4"/>
            <a:srcRect l="33675" t="18594" r="35035" b="62404"/>
            <a:stretch/>
          </p:blipFill>
          <p:spPr>
            <a:xfrm>
              <a:off x="710196" y="1289936"/>
              <a:ext cx="5237429" cy="1987836"/>
            </a:xfrm>
            <a:prstGeom prst="rect">
              <a:avLst/>
            </a:prstGeom>
          </p:spPr>
        </p:pic>
        <p:sp>
          <p:nvSpPr>
            <p:cNvPr id="6" name="Rectangle 5">
              <a:extLst>
                <a:ext uri="{FF2B5EF4-FFF2-40B4-BE49-F238E27FC236}">
                  <a16:creationId xmlns:a16="http://schemas.microsoft.com/office/drawing/2014/main" id="{9A4FC092-B81B-4DF3-A989-891BB0E2803F}"/>
                </a:ext>
              </a:extLst>
            </p:cNvPr>
            <p:cNvSpPr/>
            <p:nvPr/>
          </p:nvSpPr>
          <p:spPr>
            <a:xfrm>
              <a:off x="1046055" y="1678349"/>
              <a:ext cx="4565709" cy="351692"/>
            </a:xfrm>
            <a:prstGeom prst="rect">
              <a:avLst/>
            </a:prstGeom>
            <a:solidFill>
              <a:schemeClr val="tx1"/>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grpSp>
      <p:sp>
        <p:nvSpPr>
          <p:cNvPr id="13" name="Rectangle 12">
            <a:extLst>
              <a:ext uri="{FF2B5EF4-FFF2-40B4-BE49-F238E27FC236}">
                <a16:creationId xmlns:a16="http://schemas.microsoft.com/office/drawing/2014/main" id="{6EBC04B2-2808-45E7-B172-8FC46452E210}"/>
              </a:ext>
            </a:extLst>
          </p:cNvPr>
          <p:cNvSpPr/>
          <p:nvPr/>
        </p:nvSpPr>
        <p:spPr>
          <a:xfrm>
            <a:off x="410831" y="1410781"/>
            <a:ext cx="1993764" cy="784830"/>
          </a:xfrm>
          <a:prstGeom prst="rect">
            <a:avLst/>
          </a:prstGeom>
        </p:spPr>
        <p:txBody>
          <a:bodyPr wrap="square">
            <a:spAutoFit/>
          </a:bodyPr>
          <a:lstStyle/>
          <a:p>
            <a:r>
              <a:rPr lang="en-US" sz="4500" dirty="0">
                <a:solidFill>
                  <a:srgbClr val="952524"/>
                </a:solidFill>
                <a:latin typeface="Franklin Gothic Demi Cond" panose="020B0706030402020204" pitchFamily="34" charset="0"/>
              </a:rPr>
              <a:t>🚫</a:t>
            </a:r>
            <a:endParaRPr lang="en-US" sz="4500" dirty="0"/>
          </a:p>
        </p:txBody>
      </p:sp>
      <p:pic>
        <p:nvPicPr>
          <p:cNvPr id="14" name="Picture 13">
            <a:extLst>
              <a:ext uri="{FF2B5EF4-FFF2-40B4-BE49-F238E27FC236}">
                <a16:creationId xmlns:a16="http://schemas.microsoft.com/office/drawing/2014/main" id="{BFA04320-0FBD-4684-8926-92BBE5EB2DFC}"/>
              </a:ext>
            </a:extLst>
          </p:cNvPr>
          <p:cNvPicPr>
            <a:picLocks noChangeAspect="1"/>
          </p:cNvPicPr>
          <p:nvPr/>
        </p:nvPicPr>
        <p:blipFill rotWithShape="1">
          <a:blip r:embed="rId5"/>
          <a:srcRect l="39316" t="35676" r="38120" b="55692"/>
          <a:stretch/>
        </p:blipFill>
        <p:spPr>
          <a:xfrm>
            <a:off x="4422040" y="4739297"/>
            <a:ext cx="5218087" cy="1247731"/>
          </a:xfrm>
          <a:prstGeom prst="rect">
            <a:avLst/>
          </a:prstGeom>
        </p:spPr>
      </p:pic>
      <p:sp>
        <p:nvSpPr>
          <p:cNvPr id="15" name="Rectangle 14">
            <a:extLst>
              <a:ext uri="{FF2B5EF4-FFF2-40B4-BE49-F238E27FC236}">
                <a16:creationId xmlns:a16="http://schemas.microsoft.com/office/drawing/2014/main" id="{6ED801A7-6B18-444C-B406-CDB888ED3BC5}"/>
              </a:ext>
            </a:extLst>
          </p:cNvPr>
          <p:cNvSpPr/>
          <p:nvPr/>
        </p:nvSpPr>
        <p:spPr>
          <a:xfrm>
            <a:off x="3517688" y="4739297"/>
            <a:ext cx="1993764" cy="784830"/>
          </a:xfrm>
          <a:prstGeom prst="rect">
            <a:avLst/>
          </a:prstGeom>
        </p:spPr>
        <p:txBody>
          <a:bodyPr wrap="square">
            <a:spAutoFit/>
          </a:bodyPr>
          <a:lstStyle/>
          <a:p>
            <a:r>
              <a:rPr lang="en-US" sz="4500" dirty="0">
                <a:solidFill>
                  <a:srgbClr val="952524"/>
                </a:solidFill>
                <a:latin typeface="Franklin Gothic Demi Cond" panose="020B0706030402020204" pitchFamily="34" charset="0"/>
              </a:rPr>
              <a:t>🚫</a:t>
            </a:r>
            <a:endParaRPr lang="en-US" sz="4500" dirty="0"/>
          </a:p>
        </p:txBody>
      </p:sp>
      <p:sp>
        <p:nvSpPr>
          <p:cNvPr id="10" name="Rectangle 9">
            <a:extLst>
              <a:ext uri="{FF2B5EF4-FFF2-40B4-BE49-F238E27FC236}">
                <a16:creationId xmlns:a16="http://schemas.microsoft.com/office/drawing/2014/main" id="{0B77D2C8-C083-EE48-B64C-AD7BF31AD06E}"/>
              </a:ext>
            </a:extLst>
          </p:cNvPr>
          <p:cNvSpPr/>
          <p:nvPr/>
        </p:nvSpPr>
        <p:spPr>
          <a:xfrm>
            <a:off x="4448661" y="4774951"/>
            <a:ext cx="529389" cy="557521"/>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D0B8E3F5-FE80-DA44-9F28-D2C9658922E9}"/>
              </a:ext>
            </a:extLst>
          </p:cNvPr>
          <p:cNvSpPr/>
          <p:nvPr/>
        </p:nvSpPr>
        <p:spPr>
          <a:xfrm>
            <a:off x="7794453" y="4783231"/>
            <a:ext cx="1099301" cy="300344"/>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FADD1DD4-888F-ED49-BDF9-A5F538C1F541}"/>
              </a:ext>
            </a:extLst>
          </p:cNvPr>
          <p:cNvSpPr/>
          <p:nvPr/>
        </p:nvSpPr>
        <p:spPr>
          <a:xfrm>
            <a:off x="2404595" y="2876318"/>
            <a:ext cx="3261419" cy="209781"/>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0840857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90E0B90-7969-458E-AA6D-E89C6316F291}"/>
              </a:ext>
            </a:extLst>
          </p:cNvPr>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10160" y="0"/>
            <a:ext cx="12179300" cy="6858000"/>
          </a:xfrm>
          <a:prstGeom prst="rect">
            <a:avLst/>
          </a:prstGeom>
        </p:spPr>
      </p:pic>
      <p:sp>
        <p:nvSpPr>
          <p:cNvPr id="6" name="TextBox 5">
            <a:extLst>
              <a:ext uri="{FF2B5EF4-FFF2-40B4-BE49-F238E27FC236}">
                <a16:creationId xmlns:a16="http://schemas.microsoft.com/office/drawing/2014/main" id="{EA634850-E842-4651-A77A-B7DAA84E9798}"/>
              </a:ext>
            </a:extLst>
          </p:cNvPr>
          <p:cNvSpPr txBox="1"/>
          <p:nvPr/>
        </p:nvSpPr>
        <p:spPr>
          <a:xfrm>
            <a:off x="917448" y="2967335"/>
            <a:ext cx="11274552" cy="923330"/>
          </a:xfrm>
          <a:prstGeom prst="rect">
            <a:avLst/>
          </a:prstGeom>
          <a:noFill/>
        </p:spPr>
        <p:txBody>
          <a:bodyPr wrap="square" rtlCol="0">
            <a:spAutoFit/>
          </a:bodyPr>
          <a:lstStyle/>
          <a:p>
            <a:r>
              <a:rPr lang="en-US" sz="5400" dirty="0">
                <a:solidFill>
                  <a:schemeClr val="bg1"/>
                </a:solidFill>
                <a:latin typeface="Franklin Gothic Demi Cond" panose="020B0706030402020204" pitchFamily="34" charset="0"/>
              </a:rPr>
              <a:t>WHAT TO DO </a:t>
            </a:r>
            <a:r>
              <a:rPr lang="en-US" sz="5400" dirty="0">
                <a:solidFill>
                  <a:srgbClr val="545838"/>
                </a:solidFill>
                <a:latin typeface="Franklin Gothic Demi Cond" panose="020B0706030402020204" pitchFamily="34" charset="0"/>
              </a:rPr>
              <a:t>✓</a:t>
            </a:r>
            <a:endParaRPr lang="en-US" sz="5400" dirty="0">
              <a:solidFill>
                <a:schemeClr val="bg1"/>
              </a:solidFill>
              <a:latin typeface="Franklin Gothic Demi Cond" panose="020B0706030402020204" pitchFamily="34" charset="0"/>
            </a:endParaRPr>
          </a:p>
        </p:txBody>
      </p:sp>
    </p:spTree>
    <p:extLst>
      <p:ext uri="{BB962C8B-B14F-4D97-AF65-F5344CB8AC3E}">
        <p14:creationId xmlns:p14="http://schemas.microsoft.com/office/powerpoint/2010/main" val="283124217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B1D855-203A-48A5-A219-A7FD0BD2C51E}"/>
              </a:ext>
            </a:extLst>
          </p:cNvPr>
          <p:cNvSpPr>
            <a:spLocks noGrp="1"/>
          </p:cNvSpPr>
          <p:nvPr>
            <p:ph type="title"/>
          </p:nvPr>
        </p:nvSpPr>
        <p:spPr>
          <a:xfrm>
            <a:off x="320535" y="141007"/>
            <a:ext cx="8229600" cy="914400"/>
          </a:xfrm>
        </p:spPr>
        <p:txBody>
          <a:bodyPr>
            <a:normAutofit/>
          </a:bodyPr>
          <a:lstStyle/>
          <a:p>
            <a:r>
              <a:rPr lang="en-US" sz="3600" dirty="0">
                <a:solidFill>
                  <a:srgbClr val="545838"/>
                </a:solidFill>
                <a:latin typeface="Franklin Gothic Demi Cond" panose="020B0603020102020204" pitchFamily="34" charset="0"/>
              </a:rPr>
              <a:t>FOCUS ON OUR MISSION </a:t>
            </a:r>
            <a:r>
              <a:rPr lang="en-US" sz="4800" dirty="0">
                <a:solidFill>
                  <a:srgbClr val="545838"/>
                </a:solidFill>
                <a:latin typeface="Franklin Gothic Demi Cond" panose="020B0706030402020204" pitchFamily="34" charset="0"/>
              </a:rPr>
              <a:t>✓</a:t>
            </a:r>
          </a:p>
        </p:txBody>
      </p:sp>
      <p:sp>
        <p:nvSpPr>
          <p:cNvPr id="4" name="Title 1">
            <a:extLst>
              <a:ext uri="{FF2B5EF4-FFF2-40B4-BE49-F238E27FC236}">
                <a16:creationId xmlns:a16="http://schemas.microsoft.com/office/drawing/2014/main" id="{CB8BE223-98A9-4784-A493-E7455B91F9DD}"/>
              </a:ext>
            </a:extLst>
          </p:cNvPr>
          <p:cNvSpPr txBox="1">
            <a:spLocks/>
          </p:cNvSpPr>
          <p:nvPr/>
        </p:nvSpPr>
        <p:spPr>
          <a:xfrm>
            <a:off x="8897468" y="405467"/>
            <a:ext cx="2743200" cy="4572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800" dirty="0">
                <a:solidFill>
                  <a:schemeClr val="bg1"/>
                </a:solidFill>
                <a:latin typeface="Franklin Gothic Demi Cond" panose="020B0706030402020204" pitchFamily="34" charset="0"/>
              </a:rPr>
              <a:t>SLIDE SUB-TITLE</a:t>
            </a:r>
          </a:p>
        </p:txBody>
      </p:sp>
      <p:pic>
        <p:nvPicPr>
          <p:cNvPr id="6" name="Picture 5">
            <a:extLst>
              <a:ext uri="{FF2B5EF4-FFF2-40B4-BE49-F238E27FC236}">
                <a16:creationId xmlns:a16="http://schemas.microsoft.com/office/drawing/2014/main" id="{58D63E4E-B670-3C45-AF33-7D75BC06C6FB}"/>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8877300" y="0"/>
            <a:ext cx="3314700" cy="6858000"/>
          </a:xfrm>
          <a:prstGeom prst="rect">
            <a:avLst/>
          </a:prstGeom>
        </p:spPr>
      </p:pic>
      <p:sp>
        <p:nvSpPr>
          <p:cNvPr id="8" name="Title 1">
            <a:extLst>
              <a:ext uri="{FF2B5EF4-FFF2-40B4-BE49-F238E27FC236}">
                <a16:creationId xmlns:a16="http://schemas.microsoft.com/office/drawing/2014/main" id="{A6D0D239-23FF-114F-B4D1-63B2D7C763FD}"/>
              </a:ext>
            </a:extLst>
          </p:cNvPr>
          <p:cNvSpPr txBox="1">
            <a:spLocks/>
          </p:cNvSpPr>
          <p:nvPr/>
        </p:nvSpPr>
        <p:spPr>
          <a:xfrm>
            <a:off x="8893754" y="412904"/>
            <a:ext cx="2743200" cy="4572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800" dirty="0">
                <a:solidFill>
                  <a:schemeClr val="bg1"/>
                </a:solidFill>
                <a:latin typeface="Franklin Gothic Demi Cond" panose="020B0706030402020204" pitchFamily="34" charset="0"/>
              </a:rPr>
              <a:t>FOCUS ON OUR MISSION</a:t>
            </a:r>
          </a:p>
        </p:txBody>
      </p:sp>
      <p:pic>
        <p:nvPicPr>
          <p:cNvPr id="7" name="Picture 2" descr="Image result for mission of the bsa">
            <a:extLst>
              <a:ext uri="{FF2B5EF4-FFF2-40B4-BE49-F238E27FC236}">
                <a16:creationId xmlns:a16="http://schemas.microsoft.com/office/drawing/2014/main" id="{B7DDAFC9-C0AF-0149-BCA8-7566F75AE85C}"/>
              </a:ext>
            </a:extLst>
          </p:cNvPr>
          <p:cNvPicPr>
            <a:picLocks noChangeAspect="1" noChangeArrowheads="1"/>
          </p:cNvPicPr>
          <p:nvPr/>
        </p:nvPicPr>
        <p:blipFill rotWithShape="1">
          <a:blip r:embed="rId4" cstate="email">
            <a:extLst>
              <a:ext uri="{28A0092B-C50C-407E-A947-70E740481C1C}">
                <a14:useLocalDpi xmlns:a14="http://schemas.microsoft.com/office/drawing/2010/main" val="0"/>
              </a:ext>
            </a:extLst>
          </a:blip>
          <a:srcRect l="1188" t="2054" r="1163" b="3713"/>
          <a:stretch/>
        </p:blipFill>
        <p:spPr bwMode="auto">
          <a:xfrm>
            <a:off x="320535" y="1663504"/>
            <a:ext cx="9610561" cy="3530991"/>
          </a:xfrm>
          <a:prstGeom prst="rect">
            <a:avLst/>
          </a:prstGeom>
          <a:noFill/>
          <a:ln>
            <a:solidFill>
              <a:schemeClr val="bg1"/>
            </a:solidFill>
          </a:ln>
          <a:effectLst>
            <a:softEdge rad="1270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676033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4A84AB0-C6A1-44AA-8F34-B5CD93CCEC2C}"/>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0" y="0"/>
            <a:ext cx="12179298" cy="6857999"/>
          </a:xfrm>
          <a:prstGeom prst="rect">
            <a:avLst/>
          </a:prstGeom>
        </p:spPr>
      </p:pic>
      <p:sp>
        <p:nvSpPr>
          <p:cNvPr id="4" name="TextBox 3">
            <a:extLst>
              <a:ext uri="{FF2B5EF4-FFF2-40B4-BE49-F238E27FC236}">
                <a16:creationId xmlns:a16="http://schemas.microsoft.com/office/drawing/2014/main" id="{8927B3B3-2605-416B-8856-EA3AF6E1FBFE}"/>
              </a:ext>
            </a:extLst>
          </p:cNvPr>
          <p:cNvSpPr txBox="1"/>
          <p:nvPr/>
        </p:nvSpPr>
        <p:spPr>
          <a:xfrm>
            <a:off x="3308715" y="1147216"/>
            <a:ext cx="8597153" cy="5416868"/>
          </a:xfrm>
          <a:prstGeom prst="rect">
            <a:avLst/>
          </a:prstGeom>
          <a:noFill/>
        </p:spPr>
        <p:txBody>
          <a:bodyPr wrap="square" rtlCol="0">
            <a:spAutoFit/>
          </a:bodyPr>
          <a:lstStyle/>
          <a:p>
            <a:pPr algn="r"/>
            <a:r>
              <a:rPr lang="en-US" sz="5400" dirty="0">
                <a:solidFill>
                  <a:srgbClr val="952524"/>
                </a:solidFill>
                <a:latin typeface="Franklin Gothic Demi Cond" panose="020B0706030402020204" pitchFamily="34" charset="0"/>
              </a:rPr>
              <a:t>Scouts BSA </a:t>
            </a:r>
          </a:p>
          <a:p>
            <a:pPr algn="r"/>
            <a:r>
              <a:rPr lang="en-US" sz="5400" dirty="0">
                <a:solidFill>
                  <a:srgbClr val="952524"/>
                </a:solidFill>
                <a:latin typeface="Franklin Gothic Demi Cond" panose="020B0706030402020204" pitchFamily="34" charset="0"/>
              </a:rPr>
              <a:t>Brand Guidance </a:t>
            </a:r>
          </a:p>
          <a:p>
            <a:pPr algn="r"/>
            <a:r>
              <a:rPr lang="en-US" sz="5400" dirty="0">
                <a:solidFill>
                  <a:srgbClr val="952524"/>
                </a:solidFill>
                <a:latin typeface="Franklin Gothic Demi Cond" panose="020B0706030402020204" pitchFamily="34" charset="0"/>
              </a:rPr>
              <a:t>Training</a:t>
            </a:r>
          </a:p>
          <a:p>
            <a:pPr algn="r"/>
            <a:endParaRPr lang="en-US" sz="3600" dirty="0">
              <a:solidFill>
                <a:srgbClr val="952524"/>
              </a:solidFill>
              <a:latin typeface="Franklin Gothic Demi Cond" panose="020B0706030402020204" pitchFamily="34" charset="0"/>
            </a:endParaRPr>
          </a:p>
          <a:p>
            <a:pPr algn="r"/>
            <a:r>
              <a:rPr lang="en-US" sz="3600" dirty="0">
                <a:solidFill>
                  <a:srgbClr val="952524"/>
                </a:solidFill>
                <a:latin typeface="Franklin Gothic Demi Cond" panose="020B0706030402020204" pitchFamily="34" charset="0"/>
              </a:rPr>
              <a:t>A Step-by-Step Guide </a:t>
            </a:r>
          </a:p>
          <a:p>
            <a:pPr algn="r"/>
            <a:r>
              <a:rPr lang="en-US" sz="3600" dirty="0">
                <a:solidFill>
                  <a:srgbClr val="952524"/>
                </a:solidFill>
                <a:latin typeface="Franklin Gothic Demi Cond" panose="020B0706030402020204" pitchFamily="34" charset="0"/>
              </a:rPr>
              <a:t>to Using BSA Brands </a:t>
            </a:r>
          </a:p>
          <a:p>
            <a:pPr algn="r"/>
            <a:r>
              <a:rPr lang="en-US" sz="3600" dirty="0">
                <a:solidFill>
                  <a:srgbClr val="952524"/>
                </a:solidFill>
                <a:latin typeface="Franklin Gothic Demi Cond" panose="020B0706030402020204" pitchFamily="34" charset="0"/>
              </a:rPr>
              <a:t>Given GSUSA Litigation</a:t>
            </a:r>
          </a:p>
          <a:p>
            <a:pPr algn="r"/>
            <a:endParaRPr lang="en-US" sz="4000" dirty="0">
              <a:solidFill>
                <a:srgbClr val="952524"/>
              </a:solidFill>
              <a:latin typeface="Franklin Gothic Demi Cond" panose="020B0706030402020204" pitchFamily="34" charset="0"/>
            </a:endParaRPr>
          </a:p>
        </p:txBody>
      </p:sp>
    </p:spTree>
    <p:extLst>
      <p:ext uri="{BB962C8B-B14F-4D97-AF65-F5344CB8AC3E}">
        <p14:creationId xmlns:p14="http://schemas.microsoft.com/office/powerpoint/2010/main" val="15971654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B1D855-203A-48A5-A219-A7FD0BD2C51E}"/>
              </a:ext>
            </a:extLst>
          </p:cNvPr>
          <p:cNvSpPr>
            <a:spLocks noGrp="1"/>
          </p:cNvSpPr>
          <p:nvPr>
            <p:ph type="title"/>
          </p:nvPr>
        </p:nvSpPr>
        <p:spPr>
          <a:xfrm>
            <a:off x="320535" y="141007"/>
            <a:ext cx="8229600" cy="914400"/>
          </a:xfrm>
        </p:spPr>
        <p:txBody>
          <a:bodyPr>
            <a:normAutofit/>
          </a:bodyPr>
          <a:lstStyle/>
          <a:p>
            <a:r>
              <a:rPr lang="en-US" sz="3600" dirty="0">
                <a:solidFill>
                  <a:srgbClr val="545838"/>
                </a:solidFill>
                <a:latin typeface="Franklin Gothic Demi Cond" panose="020B0706030402020204" pitchFamily="34" charset="0"/>
              </a:rPr>
              <a:t>FOCUS ON OUR AIMS  ✓ </a:t>
            </a:r>
          </a:p>
        </p:txBody>
      </p:sp>
      <p:sp>
        <p:nvSpPr>
          <p:cNvPr id="9" name="TextBox 8">
            <a:extLst>
              <a:ext uri="{FF2B5EF4-FFF2-40B4-BE49-F238E27FC236}">
                <a16:creationId xmlns:a16="http://schemas.microsoft.com/office/drawing/2014/main" id="{BA951DE1-E55F-4B29-A103-450C6C36A933}"/>
              </a:ext>
            </a:extLst>
          </p:cNvPr>
          <p:cNvSpPr txBox="1"/>
          <p:nvPr/>
        </p:nvSpPr>
        <p:spPr>
          <a:xfrm>
            <a:off x="516710" y="1619826"/>
            <a:ext cx="9144000" cy="2292935"/>
          </a:xfrm>
          <a:prstGeom prst="rect">
            <a:avLst/>
          </a:prstGeom>
          <a:noFill/>
        </p:spPr>
        <p:txBody>
          <a:bodyPr wrap="square" rtlCol="0">
            <a:spAutoFit/>
          </a:bodyPr>
          <a:lstStyle/>
          <a:p>
            <a:pPr marL="457200" indent="-457200">
              <a:spcAft>
                <a:spcPts val="600"/>
              </a:spcAft>
              <a:buFont typeface="Arial" panose="020B0604020202020204" pitchFamily="34" charset="0"/>
              <a:buChar char="•"/>
            </a:pPr>
            <a:r>
              <a:rPr lang="en-US" sz="3200" dirty="0">
                <a:solidFill>
                  <a:srgbClr val="545838"/>
                </a:solidFill>
                <a:latin typeface="Franklin Gothic Medium Cond" panose="020B0606030402020204" pitchFamily="34" charset="0"/>
              </a:rPr>
              <a:t>Character Development</a:t>
            </a:r>
          </a:p>
          <a:p>
            <a:pPr marL="457200" indent="-457200">
              <a:spcAft>
                <a:spcPts val="600"/>
              </a:spcAft>
              <a:buFont typeface="Arial" panose="020B0604020202020204" pitchFamily="34" charset="0"/>
              <a:buChar char="•"/>
            </a:pPr>
            <a:r>
              <a:rPr lang="en-US" sz="3200" dirty="0">
                <a:solidFill>
                  <a:srgbClr val="545838"/>
                </a:solidFill>
                <a:latin typeface="Franklin Gothic Medium Cond" panose="020B0606030402020204" pitchFamily="34" charset="0"/>
              </a:rPr>
              <a:t>Citizenship</a:t>
            </a:r>
          </a:p>
          <a:p>
            <a:pPr marL="457200" indent="-457200">
              <a:spcAft>
                <a:spcPts val="600"/>
              </a:spcAft>
              <a:buFont typeface="Arial" panose="020B0604020202020204" pitchFamily="34" charset="0"/>
              <a:buChar char="•"/>
            </a:pPr>
            <a:r>
              <a:rPr lang="en-US" sz="3200" dirty="0">
                <a:solidFill>
                  <a:srgbClr val="545838"/>
                </a:solidFill>
                <a:latin typeface="Franklin Gothic Medium Cond" panose="020B0606030402020204" pitchFamily="34" charset="0"/>
              </a:rPr>
              <a:t>Leadership</a:t>
            </a:r>
          </a:p>
          <a:p>
            <a:pPr marL="457200" indent="-457200">
              <a:spcAft>
                <a:spcPts val="600"/>
              </a:spcAft>
              <a:buFont typeface="Arial" panose="020B0604020202020204" pitchFamily="34" charset="0"/>
              <a:buChar char="•"/>
            </a:pPr>
            <a:r>
              <a:rPr lang="en-US" sz="3200" dirty="0">
                <a:solidFill>
                  <a:srgbClr val="545838"/>
                </a:solidFill>
                <a:latin typeface="Franklin Gothic Medium Cond" panose="020B0606030402020204" pitchFamily="34" charset="0"/>
              </a:rPr>
              <a:t>Personal Fitness</a:t>
            </a:r>
          </a:p>
        </p:txBody>
      </p:sp>
      <p:sp>
        <p:nvSpPr>
          <p:cNvPr id="4" name="Title 1">
            <a:extLst>
              <a:ext uri="{FF2B5EF4-FFF2-40B4-BE49-F238E27FC236}">
                <a16:creationId xmlns:a16="http://schemas.microsoft.com/office/drawing/2014/main" id="{CB8BE223-98A9-4784-A493-E7455B91F9DD}"/>
              </a:ext>
            </a:extLst>
          </p:cNvPr>
          <p:cNvSpPr txBox="1">
            <a:spLocks/>
          </p:cNvSpPr>
          <p:nvPr/>
        </p:nvSpPr>
        <p:spPr>
          <a:xfrm>
            <a:off x="8897468" y="405467"/>
            <a:ext cx="2743200" cy="4572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800" dirty="0">
                <a:solidFill>
                  <a:schemeClr val="bg1"/>
                </a:solidFill>
                <a:latin typeface="Franklin Gothic Demi Cond" panose="020B0706030402020204" pitchFamily="34" charset="0"/>
              </a:rPr>
              <a:t>SLIDE SUB-TITLE</a:t>
            </a:r>
          </a:p>
        </p:txBody>
      </p:sp>
      <p:sp>
        <p:nvSpPr>
          <p:cNvPr id="8" name="Title 1">
            <a:extLst>
              <a:ext uri="{FF2B5EF4-FFF2-40B4-BE49-F238E27FC236}">
                <a16:creationId xmlns:a16="http://schemas.microsoft.com/office/drawing/2014/main" id="{E0D6E274-8393-B14D-A8FD-EE89C6823D29}"/>
              </a:ext>
            </a:extLst>
          </p:cNvPr>
          <p:cNvSpPr txBox="1">
            <a:spLocks/>
          </p:cNvSpPr>
          <p:nvPr/>
        </p:nvSpPr>
        <p:spPr>
          <a:xfrm>
            <a:off x="8893754" y="412904"/>
            <a:ext cx="2743200" cy="4572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n-US" sz="1800" dirty="0">
              <a:solidFill>
                <a:schemeClr val="bg1"/>
              </a:solidFill>
              <a:latin typeface="Franklin Gothic Demi Cond" panose="020B0706030402020204" pitchFamily="34" charset="0"/>
            </a:endParaRPr>
          </a:p>
        </p:txBody>
      </p:sp>
      <p:pic>
        <p:nvPicPr>
          <p:cNvPr id="7" name="Picture 6">
            <a:extLst>
              <a:ext uri="{FF2B5EF4-FFF2-40B4-BE49-F238E27FC236}">
                <a16:creationId xmlns:a16="http://schemas.microsoft.com/office/drawing/2014/main" id="{6D107DD0-412A-B146-9FA9-AE2CB9144D75}"/>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8877300" y="0"/>
            <a:ext cx="3314700" cy="6858000"/>
          </a:xfrm>
          <a:prstGeom prst="rect">
            <a:avLst/>
          </a:prstGeom>
        </p:spPr>
      </p:pic>
      <p:sp>
        <p:nvSpPr>
          <p:cNvPr id="3" name="Rectangle 2">
            <a:extLst>
              <a:ext uri="{FF2B5EF4-FFF2-40B4-BE49-F238E27FC236}">
                <a16:creationId xmlns:a16="http://schemas.microsoft.com/office/drawing/2014/main" id="{E1DD4B19-FA44-AB47-BAAB-73A4BD05C12A}"/>
              </a:ext>
            </a:extLst>
          </p:cNvPr>
          <p:cNvSpPr/>
          <p:nvPr/>
        </p:nvSpPr>
        <p:spPr>
          <a:xfrm>
            <a:off x="8940608" y="459469"/>
            <a:ext cx="2047805" cy="369332"/>
          </a:xfrm>
          <a:prstGeom prst="rect">
            <a:avLst/>
          </a:prstGeom>
        </p:spPr>
        <p:txBody>
          <a:bodyPr wrap="none">
            <a:spAutoFit/>
          </a:bodyPr>
          <a:lstStyle/>
          <a:p>
            <a:r>
              <a:rPr lang="en-US" dirty="0">
                <a:solidFill>
                  <a:schemeClr val="bg1"/>
                </a:solidFill>
                <a:latin typeface="Franklin Gothic Demi Cond" panose="020B0706030402020204" pitchFamily="34" charset="0"/>
              </a:rPr>
              <a:t>FOCUS ON OUR AIMS</a:t>
            </a:r>
          </a:p>
        </p:txBody>
      </p:sp>
    </p:spTree>
    <p:extLst>
      <p:ext uri="{BB962C8B-B14F-4D97-AF65-F5344CB8AC3E}">
        <p14:creationId xmlns:p14="http://schemas.microsoft.com/office/powerpoint/2010/main" val="241761142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B1D855-203A-48A5-A219-A7FD0BD2C51E}"/>
              </a:ext>
            </a:extLst>
          </p:cNvPr>
          <p:cNvSpPr>
            <a:spLocks noGrp="1"/>
          </p:cNvSpPr>
          <p:nvPr>
            <p:ph type="title"/>
          </p:nvPr>
        </p:nvSpPr>
        <p:spPr>
          <a:xfrm>
            <a:off x="320535" y="141007"/>
            <a:ext cx="8229600" cy="914400"/>
          </a:xfrm>
        </p:spPr>
        <p:txBody>
          <a:bodyPr>
            <a:normAutofit/>
          </a:bodyPr>
          <a:lstStyle/>
          <a:p>
            <a:r>
              <a:rPr lang="en-US" sz="3600" dirty="0">
                <a:solidFill>
                  <a:srgbClr val="545838"/>
                </a:solidFill>
                <a:latin typeface="Franklin Gothic Demi Cond" panose="020B0706030402020204" pitchFamily="34" charset="0"/>
              </a:rPr>
              <a:t>HELP EDUCATE THE PUBLIC  ✓ </a:t>
            </a:r>
          </a:p>
        </p:txBody>
      </p:sp>
      <p:sp>
        <p:nvSpPr>
          <p:cNvPr id="9" name="TextBox 8">
            <a:extLst>
              <a:ext uri="{FF2B5EF4-FFF2-40B4-BE49-F238E27FC236}">
                <a16:creationId xmlns:a16="http://schemas.microsoft.com/office/drawing/2014/main" id="{BA951DE1-E55F-4B29-A103-450C6C36A933}"/>
              </a:ext>
            </a:extLst>
          </p:cNvPr>
          <p:cNvSpPr txBox="1"/>
          <p:nvPr/>
        </p:nvSpPr>
        <p:spPr>
          <a:xfrm>
            <a:off x="320535" y="1413063"/>
            <a:ext cx="9754194" cy="4031873"/>
          </a:xfrm>
          <a:prstGeom prst="rect">
            <a:avLst/>
          </a:prstGeom>
          <a:noFill/>
        </p:spPr>
        <p:txBody>
          <a:bodyPr wrap="square" rtlCol="0">
            <a:spAutoFit/>
          </a:bodyPr>
          <a:lstStyle/>
          <a:p>
            <a:r>
              <a:rPr lang="en-US" sz="3200" dirty="0">
                <a:solidFill>
                  <a:srgbClr val="545838"/>
                </a:solidFill>
                <a:latin typeface="Franklin Gothic Medium Cond" panose="020B0606030402020204" pitchFamily="34" charset="0"/>
              </a:rPr>
              <a:t>Reiterate that the BSA and GSUSA are separate organizations.</a:t>
            </a:r>
          </a:p>
          <a:p>
            <a:endParaRPr lang="en-US" sz="3200" dirty="0">
              <a:solidFill>
                <a:srgbClr val="545838"/>
              </a:solidFill>
              <a:latin typeface="Franklin Gothic Medium Cond" panose="020B0606030402020204" pitchFamily="34" charset="0"/>
            </a:endParaRPr>
          </a:p>
          <a:p>
            <a:r>
              <a:rPr lang="en-US" sz="3200" dirty="0">
                <a:solidFill>
                  <a:srgbClr val="545838"/>
                </a:solidFill>
                <a:latin typeface="Franklin Gothic Medium Cond" panose="020B0606030402020204" pitchFamily="34" charset="0"/>
              </a:rPr>
              <a:t>The Boy Scouts of America is the only Scouting organization in the United States that is a member of the World Organization of the Scout Movement (WOSM).</a:t>
            </a:r>
          </a:p>
          <a:p>
            <a:endParaRPr lang="en-US" sz="3200" dirty="0">
              <a:solidFill>
                <a:srgbClr val="545838"/>
              </a:solidFill>
              <a:latin typeface="Franklin Gothic Medium Cond" panose="020B0606030402020204" pitchFamily="34" charset="0"/>
            </a:endParaRPr>
          </a:p>
          <a:p>
            <a:endParaRPr lang="en-US" sz="3200" dirty="0">
              <a:solidFill>
                <a:srgbClr val="545838"/>
              </a:solidFill>
              <a:latin typeface="Franklin Gothic Medium Cond" panose="020B0606030402020204" pitchFamily="34" charset="0"/>
            </a:endParaRPr>
          </a:p>
          <a:p>
            <a:r>
              <a:rPr lang="en-US" sz="3200" dirty="0">
                <a:solidFill>
                  <a:srgbClr val="545838"/>
                </a:solidFill>
                <a:latin typeface="Franklin Gothic Medium Cond" panose="020B0606030402020204" pitchFamily="34" charset="0"/>
              </a:rPr>
              <a:t>  </a:t>
            </a:r>
          </a:p>
        </p:txBody>
      </p:sp>
      <p:sp>
        <p:nvSpPr>
          <p:cNvPr id="4" name="Title 1">
            <a:extLst>
              <a:ext uri="{FF2B5EF4-FFF2-40B4-BE49-F238E27FC236}">
                <a16:creationId xmlns:a16="http://schemas.microsoft.com/office/drawing/2014/main" id="{CB8BE223-98A9-4784-A493-E7455B91F9DD}"/>
              </a:ext>
            </a:extLst>
          </p:cNvPr>
          <p:cNvSpPr txBox="1">
            <a:spLocks/>
          </p:cNvSpPr>
          <p:nvPr/>
        </p:nvSpPr>
        <p:spPr>
          <a:xfrm>
            <a:off x="8897468" y="405467"/>
            <a:ext cx="2743200" cy="4572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800" dirty="0">
                <a:solidFill>
                  <a:schemeClr val="bg1"/>
                </a:solidFill>
                <a:latin typeface="Franklin Gothic Demi Cond" panose="020B0706030402020204" pitchFamily="34" charset="0"/>
              </a:rPr>
              <a:t>SLIDE SUB-TITLE</a:t>
            </a:r>
          </a:p>
        </p:txBody>
      </p:sp>
      <p:sp>
        <p:nvSpPr>
          <p:cNvPr id="8" name="Title 1">
            <a:extLst>
              <a:ext uri="{FF2B5EF4-FFF2-40B4-BE49-F238E27FC236}">
                <a16:creationId xmlns:a16="http://schemas.microsoft.com/office/drawing/2014/main" id="{E0D6E274-8393-B14D-A8FD-EE89C6823D29}"/>
              </a:ext>
            </a:extLst>
          </p:cNvPr>
          <p:cNvSpPr txBox="1">
            <a:spLocks/>
          </p:cNvSpPr>
          <p:nvPr/>
        </p:nvSpPr>
        <p:spPr>
          <a:xfrm>
            <a:off x="8893754" y="412904"/>
            <a:ext cx="2743200" cy="4572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n-US" sz="1800" dirty="0">
              <a:solidFill>
                <a:schemeClr val="bg1"/>
              </a:solidFill>
              <a:latin typeface="Franklin Gothic Demi Cond" panose="020B0706030402020204" pitchFamily="34" charset="0"/>
            </a:endParaRPr>
          </a:p>
        </p:txBody>
      </p:sp>
      <p:pic>
        <p:nvPicPr>
          <p:cNvPr id="7" name="Picture 6">
            <a:extLst>
              <a:ext uri="{FF2B5EF4-FFF2-40B4-BE49-F238E27FC236}">
                <a16:creationId xmlns:a16="http://schemas.microsoft.com/office/drawing/2014/main" id="{6D107DD0-412A-B146-9FA9-AE2CB9144D75}"/>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8877300" y="0"/>
            <a:ext cx="3314700" cy="6858000"/>
          </a:xfrm>
          <a:prstGeom prst="rect">
            <a:avLst/>
          </a:prstGeom>
        </p:spPr>
      </p:pic>
      <p:sp>
        <p:nvSpPr>
          <p:cNvPr id="3" name="Rectangle 2">
            <a:extLst>
              <a:ext uri="{FF2B5EF4-FFF2-40B4-BE49-F238E27FC236}">
                <a16:creationId xmlns:a16="http://schemas.microsoft.com/office/drawing/2014/main" id="{E1DD4B19-FA44-AB47-BAAB-73A4BD05C12A}"/>
              </a:ext>
            </a:extLst>
          </p:cNvPr>
          <p:cNvSpPr/>
          <p:nvPr/>
        </p:nvSpPr>
        <p:spPr>
          <a:xfrm>
            <a:off x="8940608" y="459469"/>
            <a:ext cx="2593210" cy="369332"/>
          </a:xfrm>
          <a:prstGeom prst="rect">
            <a:avLst/>
          </a:prstGeom>
        </p:spPr>
        <p:txBody>
          <a:bodyPr wrap="none">
            <a:spAutoFit/>
          </a:bodyPr>
          <a:lstStyle/>
          <a:p>
            <a:r>
              <a:rPr lang="en-US" dirty="0">
                <a:solidFill>
                  <a:schemeClr val="bg1"/>
                </a:solidFill>
                <a:latin typeface="Franklin Gothic Demi Cond" panose="020B0706030402020204" pitchFamily="34" charset="0"/>
              </a:rPr>
              <a:t>HELP EDUCATE THE PUBLIC</a:t>
            </a:r>
          </a:p>
        </p:txBody>
      </p:sp>
    </p:spTree>
    <p:extLst>
      <p:ext uri="{BB962C8B-B14F-4D97-AF65-F5344CB8AC3E}">
        <p14:creationId xmlns:p14="http://schemas.microsoft.com/office/powerpoint/2010/main" val="133230617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B1D855-203A-48A5-A219-A7FD0BD2C51E}"/>
              </a:ext>
            </a:extLst>
          </p:cNvPr>
          <p:cNvSpPr>
            <a:spLocks noGrp="1"/>
          </p:cNvSpPr>
          <p:nvPr>
            <p:ph type="title"/>
          </p:nvPr>
        </p:nvSpPr>
        <p:spPr>
          <a:xfrm>
            <a:off x="320535" y="141007"/>
            <a:ext cx="8229600" cy="914400"/>
          </a:xfrm>
        </p:spPr>
        <p:txBody>
          <a:bodyPr>
            <a:normAutofit/>
          </a:bodyPr>
          <a:lstStyle/>
          <a:p>
            <a:r>
              <a:rPr lang="en-US" sz="3600" dirty="0">
                <a:solidFill>
                  <a:srgbClr val="545838"/>
                </a:solidFill>
                <a:latin typeface="Franklin Gothic Demi Cond" panose="020B0706030402020204" pitchFamily="34" charset="0"/>
              </a:rPr>
              <a:t>CONTINUE POSITIVE RELATIONSHIPS  ✓ </a:t>
            </a:r>
          </a:p>
        </p:txBody>
      </p:sp>
      <p:sp>
        <p:nvSpPr>
          <p:cNvPr id="9" name="TextBox 8">
            <a:extLst>
              <a:ext uri="{FF2B5EF4-FFF2-40B4-BE49-F238E27FC236}">
                <a16:creationId xmlns:a16="http://schemas.microsoft.com/office/drawing/2014/main" id="{BA951DE1-E55F-4B29-A103-450C6C36A933}"/>
              </a:ext>
            </a:extLst>
          </p:cNvPr>
          <p:cNvSpPr txBox="1"/>
          <p:nvPr/>
        </p:nvSpPr>
        <p:spPr>
          <a:xfrm>
            <a:off x="320535" y="1275571"/>
            <a:ext cx="9052065" cy="4031873"/>
          </a:xfrm>
          <a:prstGeom prst="rect">
            <a:avLst/>
          </a:prstGeom>
          <a:noFill/>
        </p:spPr>
        <p:txBody>
          <a:bodyPr wrap="square" rtlCol="0">
            <a:spAutoFit/>
          </a:bodyPr>
          <a:lstStyle/>
          <a:p>
            <a:r>
              <a:rPr lang="en-US" sz="3200" dirty="0">
                <a:solidFill>
                  <a:srgbClr val="545838"/>
                </a:solidFill>
                <a:latin typeface="Franklin Gothic Medium Cond" panose="020B0606030402020204" pitchFamily="34" charset="0"/>
              </a:rPr>
              <a:t>Background: </a:t>
            </a:r>
          </a:p>
          <a:p>
            <a:r>
              <a:rPr lang="en-US" sz="3200" dirty="0">
                <a:solidFill>
                  <a:srgbClr val="545838"/>
                </a:solidFill>
                <a:latin typeface="Franklin Gothic Medium Cond" panose="020B0606030402020204" pitchFamily="34" charset="0"/>
              </a:rPr>
              <a:t>The GSUSA has instructed its members and volunteers not to conduct joint activities with the BSA. </a:t>
            </a:r>
          </a:p>
          <a:p>
            <a:r>
              <a:rPr lang="en-US" sz="3200" dirty="0">
                <a:solidFill>
                  <a:srgbClr val="545838"/>
                </a:solidFill>
                <a:latin typeface="Franklin Gothic Medium Cond" panose="020B0606030402020204" pitchFamily="34" charset="0"/>
              </a:rPr>
              <a:t> </a:t>
            </a:r>
          </a:p>
          <a:p>
            <a:endParaRPr lang="en-US" sz="3200" dirty="0">
              <a:solidFill>
                <a:srgbClr val="545838"/>
              </a:solidFill>
              <a:latin typeface="Franklin Gothic Medium Cond" panose="020B0606030402020204" pitchFamily="34" charset="0"/>
            </a:endParaRPr>
          </a:p>
          <a:p>
            <a:r>
              <a:rPr lang="en-US" sz="3200" dirty="0">
                <a:solidFill>
                  <a:srgbClr val="545838"/>
                </a:solidFill>
                <a:latin typeface="Franklin Gothic Medium Cond" panose="020B0606030402020204" pitchFamily="34" charset="0"/>
              </a:rPr>
              <a:t>Do reach out to your local GSUSA representative should you receive requests to conduct joint activities. </a:t>
            </a:r>
          </a:p>
          <a:p>
            <a:endParaRPr lang="en-US" sz="3200" dirty="0">
              <a:solidFill>
                <a:srgbClr val="545838"/>
              </a:solidFill>
              <a:latin typeface="Franklin Gothic Medium Cond" panose="020B0606030402020204" pitchFamily="34" charset="0"/>
            </a:endParaRPr>
          </a:p>
        </p:txBody>
      </p:sp>
      <p:sp>
        <p:nvSpPr>
          <p:cNvPr id="4" name="Title 1">
            <a:extLst>
              <a:ext uri="{FF2B5EF4-FFF2-40B4-BE49-F238E27FC236}">
                <a16:creationId xmlns:a16="http://schemas.microsoft.com/office/drawing/2014/main" id="{CB8BE223-98A9-4784-A493-E7455B91F9DD}"/>
              </a:ext>
            </a:extLst>
          </p:cNvPr>
          <p:cNvSpPr txBox="1">
            <a:spLocks/>
          </p:cNvSpPr>
          <p:nvPr/>
        </p:nvSpPr>
        <p:spPr>
          <a:xfrm>
            <a:off x="8897468" y="405467"/>
            <a:ext cx="2743200" cy="4572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800" dirty="0">
                <a:solidFill>
                  <a:schemeClr val="bg1"/>
                </a:solidFill>
                <a:latin typeface="Franklin Gothic Demi Cond" panose="020B0706030402020204" pitchFamily="34" charset="0"/>
              </a:rPr>
              <a:t>SLIDE SUB-TITLE</a:t>
            </a:r>
          </a:p>
        </p:txBody>
      </p:sp>
      <p:sp>
        <p:nvSpPr>
          <p:cNvPr id="8" name="Title 1">
            <a:extLst>
              <a:ext uri="{FF2B5EF4-FFF2-40B4-BE49-F238E27FC236}">
                <a16:creationId xmlns:a16="http://schemas.microsoft.com/office/drawing/2014/main" id="{E0D6E274-8393-B14D-A8FD-EE89C6823D29}"/>
              </a:ext>
            </a:extLst>
          </p:cNvPr>
          <p:cNvSpPr txBox="1">
            <a:spLocks/>
          </p:cNvSpPr>
          <p:nvPr/>
        </p:nvSpPr>
        <p:spPr>
          <a:xfrm>
            <a:off x="8893754" y="412904"/>
            <a:ext cx="2743200" cy="4572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n-US" sz="1800" dirty="0">
              <a:solidFill>
                <a:schemeClr val="bg1"/>
              </a:solidFill>
              <a:latin typeface="Franklin Gothic Demi Cond" panose="020B0706030402020204" pitchFamily="34" charset="0"/>
            </a:endParaRPr>
          </a:p>
        </p:txBody>
      </p:sp>
      <p:pic>
        <p:nvPicPr>
          <p:cNvPr id="7" name="Picture 6">
            <a:extLst>
              <a:ext uri="{FF2B5EF4-FFF2-40B4-BE49-F238E27FC236}">
                <a16:creationId xmlns:a16="http://schemas.microsoft.com/office/drawing/2014/main" id="{6D107DD0-412A-B146-9FA9-AE2CB9144D75}"/>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8877300" y="0"/>
            <a:ext cx="3314700" cy="6858000"/>
          </a:xfrm>
          <a:prstGeom prst="rect">
            <a:avLst/>
          </a:prstGeom>
        </p:spPr>
      </p:pic>
      <p:sp>
        <p:nvSpPr>
          <p:cNvPr id="3" name="Rectangle 2">
            <a:extLst>
              <a:ext uri="{FF2B5EF4-FFF2-40B4-BE49-F238E27FC236}">
                <a16:creationId xmlns:a16="http://schemas.microsoft.com/office/drawing/2014/main" id="{E1DD4B19-FA44-AB47-BAAB-73A4BD05C12A}"/>
              </a:ext>
            </a:extLst>
          </p:cNvPr>
          <p:cNvSpPr/>
          <p:nvPr/>
        </p:nvSpPr>
        <p:spPr>
          <a:xfrm>
            <a:off x="8940607" y="459469"/>
            <a:ext cx="2930857" cy="338554"/>
          </a:xfrm>
          <a:prstGeom prst="rect">
            <a:avLst/>
          </a:prstGeom>
        </p:spPr>
        <p:txBody>
          <a:bodyPr wrap="square">
            <a:spAutoFit/>
          </a:bodyPr>
          <a:lstStyle/>
          <a:p>
            <a:r>
              <a:rPr lang="en-US" sz="1600" dirty="0">
                <a:solidFill>
                  <a:schemeClr val="bg1"/>
                </a:solidFill>
                <a:latin typeface="Franklin Gothic Demi Cond" panose="020B0706030402020204" pitchFamily="34" charset="0"/>
              </a:rPr>
              <a:t>KEEP POSITIVE RELATIONSHIPS</a:t>
            </a:r>
          </a:p>
        </p:txBody>
      </p:sp>
    </p:spTree>
    <p:extLst>
      <p:ext uri="{BB962C8B-B14F-4D97-AF65-F5344CB8AC3E}">
        <p14:creationId xmlns:p14="http://schemas.microsoft.com/office/powerpoint/2010/main" val="141920861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B1D855-203A-48A5-A219-A7FD0BD2C51E}"/>
              </a:ext>
            </a:extLst>
          </p:cNvPr>
          <p:cNvSpPr>
            <a:spLocks noGrp="1"/>
          </p:cNvSpPr>
          <p:nvPr>
            <p:ph type="title"/>
          </p:nvPr>
        </p:nvSpPr>
        <p:spPr>
          <a:xfrm>
            <a:off x="320535" y="141007"/>
            <a:ext cx="8229600" cy="914400"/>
          </a:xfrm>
        </p:spPr>
        <p:txBody>
          <a:bodyPr>
            <a:normAutofit/>
          </a:bodyPr>
          <a:lstStyle/>
          <a:p>
            <a:r>
              <a:rPr lang="en-US" sz="3600" dirty="0">
                <a:solidFill>
                  <a:srgbClr val="545838"/>
                </a:solidFill>
                <a:latin typeface="Franklin Gothic Demi Cond" panose="020B0706030402020204" pitchFamily="34" charset="0"/>
              </a:rPr>
              <a:t>USE THE NATIONAL PR TEAM ✓ </a:t>
            </a:r>
          </a:p>
        </p:txBody>
      </p:sp>
      <p:sp>
        <p:nvSpPr>
          <p:cNvPr id="9" name="TextBox 8">
            <a:extLst>
              <a:ext uri="{FF2B5EF4-FFF2-40B4-BE49-F238E27FC236}">
                <a16:creationId xmlns:a16="http://schemas.microsoft.com/office/drawing/2014/main" id="{BA951DE1-E55F-4B29-A103-450C6C36A933}"/>
              </a:ext>
            </a:extLst>
          </p:cNvPr>
          <p:cNvSpPr txBox="1"/>
          <p:nvPr/>
        </p:nvSpPr>
        <p:spPr>
          <a:xfrm>
            <a:off x="320535" y="1275571"/>
            <a:ext cx="8021607" cy="2554545"/>
          </a:xfrm>
          <a:prstGeom prst="rect">
            <a:avLst/>
          </a:prstGeom>
          <a:noFill/>
        </p:spPr>
        <p:txBody>
          <a:bodyPr wrap="square" rtlCol="0">
            <a:spAutoFit/>
          </a:bodyPr>
          <a:lstStyle/>
          <a:p>
            <a:r>
              <a:rPr lang="en-US" sz="3200" dirty="0">
                <a:solidFill>
                  <a:srgbClr val="545838"/>
                </a:solidFill>
                <a:latin typeface="Franklin Gothic Medium Cond" panose="020B0606030402020204" pitchFamily="34" charset="0"/>
              </a:rPr>
              <a:t>The national PR team includes media experts available to respond to any inquiry. </a:t>
            </a:r>
          </a:p>
          <a:p>
            <a:endParaRPr lang="en-US" sz="3200" dirty="0">
              <a:solidFill>
                <a:srgbClr val="545838"/>
              </a:solidFill>
              <a:latin typeface="Franklin Gothic Medium Cond" panose="020B0606030402020204" pitchFamily="34" charset="0"/>
            </a:endParaRPr>
          </a:p>
          <a:p>
            <a:r>
              <a:rPr lang="en-US" sz="3200" dirty="0">
                <a:solidFill>
                  <a:srgbClr val="545838"/>
                </a:solidFill>
                <a:latin typeface="Franklin Gothic Medium Cond" panose="020B0606030402020204" pitchFamily="34" charset="0"/>
              </a:rPr>
              <a:t>Send ALL media inquiries to </a:t>
            </a:r>
            <a:r>
              <a:rPr lang="en-US" sz="3200" u="sng" dirty="0">
                <a:solidFill>
                  <a:srgbClr val="545838"/>
                </a:solidFill>
                <a:latin typeface="Franklin Gothic Medium Cond" panose="020B0606030402020204" pitchFamily="34" charset="0"/>
              </a:rPr>
              <a:t>PR@scouting.org.</a:t>
            </a:r>
          </a:p>
          <a:p>
            <a:r>
              <a:rPr lang="en-US" sz="3200" u="sng" dirty="0">
                <a:solidFill>
                  <a:srgbClr val="545838"/>
                </a:solidFill>
                <a:latin typeface="Franklin Gothic Medium Cond" panose="020B0606030402020204" pitchFamily="34" charset="0"/>
              </a:rPr>
              <a:t>  </a:t>
            </a:r>
          </a:p>
        </p:txBody>
      </p:sp>
      <p:sp>
        <p:nvSpPr>
          <p:cNvPr id="4" name="Title 1">
            <a:extLst>
              <a:ext uri="{FF2B5EF4-FFF2-40B4-BE49-F238E27FC236}">
                <a16:creationId xmlns:a16="http://schemas.microsoft.com/office/drawing/2014/main" id="{CB8BE223-98A9-4784-A493-E7455B91F9DD}"/>
              </a:ext>
            </a:extLst>
          </p:cNvPr>
          <p:cNvSpPr txBox="1">
            <a:spLocks/>
          </p:cNvSpPr>
          <p:nvPr/>
        </p:nvSpPr>
        <p:spPr>
          <a:xfrm>
            <a:off x="8897468" y="405467"/>
            <a:ext cx="2743200" cy="4572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800" dirty="0">
                <a:solidFill>
                  <a:schemeClr val="bg1"/>
                </a:solidFill>
                <a:latin typeface="Franklin Gothic Demi Cond" panose="020B0706030402020204" pitchFamily="34" charset="0"/>
              </a:rPr>
              <a:t>SLIDE SUB-TITLE</a:t>
            </a:r>
          </a:p>
        </p:txBody>
      </p:sp>
      <p:sp>
        <p:nvSpPr>
          <p:cNvPr id="8" name="Title 1">
            <a:extLst>
              <a:ext uri="{FF2B5EF4-FFF2-40B4-BE49-F238E27FC236}">
                <a16:creationId xmlns:a16="http://schemas.microsoft.com/office/drawing/2014/main" id="{E0D6E274-8393-B14D-A8FD-EE89C6823D29}"/>
              </a:ext>
            </a:extLst>
          </p:cNvPr>
          <p:cNvSpPr txBox="1">
            <a:spLocks/>
          </p:cNvSpPr>
          <p:nvPr/>
        </p:nvSpPr>
        <p:spPr>
          <a:xfrm>
            <a:off x="8893754" y="412904"/>
            <a:ext cx="2743200" cy="4572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n-US" sz="1800" dirty="0">
              <a:solidFill>
                <a:schemeClr val="bg1"/>
              </a:solidFill>
              <a:latin typeface="Franklin Gothic Demi Cond" panose="020B0706030402020204" pitchFamily="34" charset="0"/>
            </a:endParaRPr>
          </a:p>
        </p:txBody>
      </p:sp>
      <p:pic>
        <p:nvPicPr>
          <p:cNvPr id="7" name="Picture 6">
            <a:extLst>
              <a:ext uri="{FF2B5EF4-FFF2-40B4-BE49-F238E27FC236}">
                <a16:creationId xmlns:a16="http://schemas.microsoft.com/office/drawing/2014/main" id="{6D107DD0-412A-B146-9FA9-AE2CB9144D75}"/>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8877300" y="0"/>
            <a:ext cx="3314700" cy="6858000"/>
          </a:xfrm>
          <a:prstGeom prst="rect">
            <a:avLst/>
          </a:prstGeom>
        </p:spPr>
      </p:pic>
      <p:sp>
        <p:nvSpPr>
          <p:cNvPr id="3" name="Rectangle 2">
            <a:extLst>
              <a:ext uri="{FF2B5EF4-FFF2-40B4-BE49-F238E27FC236}">
                <a16:creationId xmlns:a16="http://schemas.microsoft.com/office/drawing/2014/main" id="{E1DD4B19-FA44-AB47-BAAB-73A4BD05C12A}"/>
              </a:ext>
            </a:extLst>
          </p:cNvPr>
          <p:cNvSpPr/>
          <p:nvPr/>
        </p:nvSpPr>
        <p:spPr>
          <a:xfrm>
            <a:off x="8940608" y="459469"/>
            <a:ext cx="2552622" cy="369332"/>
          </a:xfrm>
          <a:prstGeom prst="rect">
            <a:avLst/>
          </a:prstGeom>
        </p:spPr>
        <p:txBody>
          <a:bodyPr wrap="none">
            <a:spAutoFit/>
          </a:bodyPr>
          <a:lstStyle/>
          <a:p>
            <a:r>
              <a:rPr lang="en-US" dirty="0">
                <a:solidFill>
                  <a:schemeClr val="bg1"/>
                </a:solidFill>
                <a:latin typeface="Franklin Gothic Demi Cond" panose="020B0706030402020204" pitchFamily="34" charset="0"/>
              </a:rPr>
              <a:t>ONE VOICE/ONE MESSAGE</a:t>
            </a:r>
          </a:p>
        </p:txBody>
      </p:sp>
    </p:spTree>
    <p:extLst>
      <p:ext uri="{BB962C8B-B14F-4D97-AF65-F5344CB8AC3E}">
        <p14:creationId xmlns:p14="http://schemas.microsoft.com/office/powerpoint/2010/main" val="88891783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90E0B90-7969-458E-AA6D-E89C6316F291}"/>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2700" y="0"/>
            <a:ext cx="12179300" cy="6858000"/>
          </a:xfrm>
          <a:prstGeom prst="rect">
            <a:avLst/>
          </a:prstGeom>
        </p:spPr>
      </p:pic>
      <p:sp>
        <p:nvSpPr>
          <p:cNvPr id="6" name="TextBox 5">
            <a:extLst>
              <a:ext uri="{FF2B5EF4-FFF2-40B4-BE49-F238E27FC236}">
                <a16:creationId xmlns:a16="http://schemas.microsoft.com/office/drawing/2014/main" id="{EA634850-E842-4651-A77A-B7DAA84E9798}"/>
              </a:ext>
            </a:extLst>
          </p:cNvPr>
          <p:cNvSpPr txBox="1"/>
          <p:nvPr/>
        </p:nvSpPr>
        <p:spPr>
          <a:xfrm>
            <a:off x="795528" y="2767819"/>
            <a:ext cx="11274552" cy="923330"/>
          </a:xfrm>
          <a:prstGeom prst="rect">
            <a:avLst/>
          </a:prstGeom>
          <a:noFill/>
        </p:spPr>
        <p:txBody>
          <a:bodyPr wrap="square" rtlCol="0">
            <a:spAutoFit/>
          </a:bodyPr>
          <a:lstStyle/>
          <a:p>
            <a:r>
              <a:rPr lang="en-US" sz="5400" dirty="0">
                <a:solidFill>
                  <a:schemeClr val="bg1"/>
                </a:solidFill>
                <a:latin typeface="Franklin Gothic Demi Cond" panose="020B0706030402020204" pitchFamily="34" charset="0"/>
              </a:rPr>
              <a:t>WHAT </a:t>
            </a:r>
            <a:r>
              <a:rPr lang="en-US" sz="5400" u="sng" dirty="0">
                <a:solidFill>
                  <a:schemeClr val="bg1"/>
                </a:solidFill>
                <a:latin typeface="Franklin Gothic Demi Cond" panose="020B0706030402020204" pitchFamily="34" charset="0"/>
              </a:rPr>
              <a:t>NOT</a:t>
            </a:r>
            <a:r>
              <a:rPr lang="en-US" sz="5400" dirty="0">
                <a:solidFill>
                  <a:schemeClr val="bg1"/>
                </a:solidFill>
                <a:latin typeface="Franklin Gothic Demi Cond" panose="020B0706030402020204" pitchFamily="34" charset="0"/>
              </a:rPr>
              <a:t> TO DO</a:t>
            </a:r>
          </a:p>
        </p:txBody>
      </p:sp>
    </p:spTree>
    <p:extLst>
      <p:ext uri="{BB962C8B-B14F-4D97-AF65-F5344CB8AC3E}">
        <p14:creationId xmlns:p14="http://schemas.microsoft.com/office/powerpoint/2010/main" val="196617490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B1D855-203A-48A5-A219-A7FD0BD2C51E}"/>
              </a:ext>
            </a:extLst>
          </p:cNvPr>
          <p:cNvSpPr>
            <a:spLocks noGrp="1"/>
          </p:cNvSpPr>
          <p:nvPr>
            <p:ph type="title"/>
          </p:nvPr>
        </p:nvSpPr>
        <p:spPr>
          <a:xfrm>
            <a:off x="320535" y="141007"/>
            <a:ext cx="8229600" cy="914400"/>
          </a:xfrm>
        </p:spPr>
        <p:txBody>
          <a:bodyPr>
            <a:normAutofit/>
          </a:bodyPr>
          <a:lstStyle/>
          <a:p>
            <a:r>
              <a:rPr lang="en-US" sz="3600" dirty="0">
                <a:solidFill>
                  <a:srgbClr val="952524"/>
                </a:solidFill>
                <a:latin typeface="Franklin Gothic Demi Cond" panose="020B0706030402020204" pitchFamily="34" charset="0"/>
              </a:rPr>
              <a:t>SPEAK ON BEHALF OF THE GSUSA 🚫 </a:t>
            </a:r>
          </a:p>
        </p:txBody>
      </p:sp>
      <p:sp>
        <p:nvSpPr>
          <p:cNvPr id="9" name="TextBox 8">
            <a:extLst>
              <a:ext uri="{FF2B5EF4-FFF2-40B4-BE49-F238E27FC236}">
                <a16:creationId xmlns:a16="http://schemas.microsoft.com/office/drawing/2014/main" id="{BA951DE1-E55F-4B29-A103-450C6C36A933}"/>
              </a:ext>
            </a:extLst>
          </p:cNvPr>
          <p:cNvSpPr txBox="1"/>
          <p:nvPr/>
        </p:nvSpPr>
        <p:spPr>
          <a:xfrm>
            <a:off x="320535" y="1874728"/>
            <a:ext cx="8573219" cy="3108543"/>
          </a:xfrm>
          <a:prstGeom prst="rect">
            <a:avLst/>
          </a:prstGeom>
          <a:noFill/>
        </p:spPr>
        <p:txBody>
          <a:bodyPr wrap="square" rtlCol="0">
            <a:spAutoFit/>
          </a:bodyPr>
          <a:lstStyle/>
          <a:p>
            <a:r>
              <a:rPr lang="en-US" sz="2800" dirty="0">
                <a:solidFill>
                  <a:srgbClr val="952524"/>
                </a:solidFill>
                <a:latin typeface="Franklin Gothic Medium Cond" panose="020B0606030402020204" pitchFamily="34" charset="0"/>
              </a:rPr>
              <a:t>Do not speak for or on behalf of the GSUSA or try to interpret its programs or policies for others.</a:t>
            </a:r>
          </a:p>
          <a:p>
            <a:endParaRPr lang="en-US" sz="2800" dirty="0">
              <a:solidFill>
                <a:srgbClr val="952524"/>
              </a:solidFill>
              <a:latin typeface="Franklin Gothic Medium Cond" panose="020B0606030402020204" pitchFamily="34" charset="0"/>
            </a:endParaRPr>
          </a:p>
          <a:p>
            <a:r>
              <a:rPr lang="en-US" sz="2800" dirty="0">
                <a:solidFill>
                  <a:srgbClr val="545838"/>
                </a:solidFill>
                <a:latin typeface="Franklin Gothic Medium Cond" panose="020B0606030402020204" pitchFamily="34" charset="0"/>
              </a:rPr>
              <a:t>Instead, refer questions to a local GSUSA council or </a:t>
            </a:r>
            <a:r>
              <a:rPr lang="en-US" sz="2800" dirty="0">
                <a:solidFill>
                  <a:srgbClr val="952524"/>
                </a:solidFill>
                <a:latin typeface="Franklin Gothic Medium Cond" panose="020B0606030402020204" pitchFamily="34" charset="0"/>
                <a:hlinkClick r:id="rId3"/>
              </a:rPr>
              <a:t>www.GirlScouts.org</a:t>
            </a:r>
            <a:r>
              <a:rPr lang="en-US" sz="2800" dirty="0">
                <a:solidFill>
                  <a:srgbClr val="952524"/>
                </a:solidFill>
                <a:latin typeface="Franklin Gothic Medium Cond" panose="020B0606030402020204" pitchFamily="34" charset="0"/>
              </a:rPr>
              <a:t>.  </a:t>
            </a:r>
          </a:p>
          <a:p>
            <a:endParaRPr lang="en-US" sz="2800" dirty="0">
              <a:solidFill>
                <a:schemeClr val="tx1">
                  <a:lumMod val="65000"/>
                  <a:lumOff val="35000"/>
                </a:schemeClr>
              </a:solidFill>
              <a:latin typeface="Franklin Gothic Medium Cond" panose="020B0606030402020204" pitchFamily="34" charset="0"/>
            </a:endParaRPr>
          </a:p>
          <a:p>
            <a:endParaRPr lang="en-US" sz="2800" dirty="0">
              <a:solidFill>
                <a:schemeClr val="tx1">
                  <a:lumMod val="65000"/>
                  <a:lumOff val="35000"/>
                </a:schemeClr>
              </a:solidFill>
              <a:latin typeface="Franklin Gothic Medium Cond" panose="020B0606030402020204" pitchFamily="34" charset="0"/>
            </a:endParaRPr>
          </a:p>
        </p:txBody>
      </p:sp>
      <p:sp>
        <p:nvSpPr>
          <p:cNvPr id="4" name="Title 1">
            <a:extLst>
              <a:ext uri="{FF2B5EF4-FFF2-40B4-BE49-F238E27FC236}">
                <a16:creationId xmlns:a16="http://schemas.microsoft.com/office/drawing/2014/main" id="{CB8BE223-98A9-4784-A493-E7455B91F9DD}"/>
              </a:ext>
            </a:extLst>
          </p:cNvPr>
          <p:cNvSpPr txBox="1">
            <a:spLocks/>
          </p:cNvSpPr>
          <p:nvPr/>
        </p:nvSpPr>
        <p:spPr>
          <a:xfrm>
            <a:off x="8897468" y="405467"/>
            <a:ext cx="2743200" cy="4572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800" dirty="0">
                <a:solidFill>
                  <a:schemeClr val="bg1"/>
                </a:solidFill>
                <a:latin typeface="Franklin Gothic Demi Cond" panose="020B0706030402020204" pitchFamily="34" charset="0"/>
              </a:rPr>
              <a:t>SLIDE SUB-TITLE</a:t>
            </a:r>
          </a:p>
        </p:txBody>
      </p:sp>
      <p:pic>
        <p:nvPicPr>
          <p:cNvPr id="6" name="Picture 5">
            <a:extLst>
              <a:ext uri="{FF2B5EF4-FFF2-40B4-BE49-F238E27FC236}">
                <a16:creationId xmlns:a16="http://schemas.microsoft.com/office/drawing/2014/main" id="{58D63E4E-B670-3C45-AF33-7D75BC06C6FB}"/>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8877300" y="0"/>
            <a:ext cx="3314700" cy="6858000"/>
          </a:xfrm>
          <a:prstGeom prst="rect">
            <a:avLst/>
          </a:prstGeom>
        </p:spPr>
      </p:pic>
      <p:sp>
        <p:nvSpPr>
          <p:cNvPr id="7" name="Title 1">
            <a:extLst>
              <a:ext uri="{FF2B5EF4-FFF2-40B4-BE49-F238E27FC236}">
                <a16:creationId xmlns:a16="http://schemas.microsoft.com/office/drawing/2014/main" id="{4F8B763E-C34C-DC4E-A0D6-D53AB65D8B60}"/>
              </a:ext>
            </a:extLst>
          </p:cNvPr>
          <p:cNvSpPr txBox="1">
            <a:spLocks/>
          </p:cNvSpPr>
          <p:nvPr/>
        </p:nvSpPr>
        <p:spPr>
          <a:xfrm>
            <a:off x="8893754" y="412904"/>
            <a:ext cx="2743200" cy="457200"/>
          </a:xfrm>
          <a:prstGeom prst="rect">
            <a:avLst/>
          </a:prstGeom>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800" dirty="0">
                <a:solidFill>
                  <a:schemeClr val="bg1"/>
                </a:solidFill>
                <a:latin typeface="Franklin Gothic Demi Cond" panose="020B0706030402020204" pitchFamily="34" charset="0"/>
              </a:rPr>
              <a:t>REFER QUESTIONS  TO GSUSA</a:t>
            </a:r>
          </a:p>
        </p:txBody>
      </p:sp>
    </p:spTree>
    <p:extLst>
      <p:ext uri="{BB962C8B-B14F-4D97-AF65-F5344CB8AC3E}">
        <p14:creationId xmlns:p14="http://schemas.microsoft.com/office/powerpoint/2010/main" val="5906236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90E0B90-7969-458E-AA6D-E89C6316F291}"/>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6351" y="0"/>
            <a:ext cx="12179298" cy="6857999"/>
          </a:xfrm>
          <a:prstGeom prst="rect">
            <a:avLst/>
          </a:prstGeom>
        </p:spPr>
      </p:pic>
      <p:graphicFrame>
        <p:nvGraphicFramePr>
          <p:cNvPr id="4" name="Table 3">
            <a:extLst>
              <a:ext uri="{FF2B5EF4-FFF2-40B4-BE49-F238E27FC236}">
                <a16:creationId xmlns:a16="http://schemas.microsoft.com/office/drawing/2014/main" id="{37429343-A7EA-417F-947E-FED8A85DD939}"/>
              </a:ext>
            </a:extLst>
          </p:cNvPr>
          <p:cNvGraphicFramePr>
            <a:graphicFrameLocks noGrp="1"/>
          </p:cNvGraphicFramePr>
          <p:nvPr>
            <p:extLst>
              <p:ext uri="{D42A27DB-BD31-4B8C-83A1-F6EECF244321}">
                <p14:modId xmlns:p14="http://schemas.microsoft.com/office/powerpoint/2010/main" val="3852043008"/>
              </p:ext>
            </p:extLst>
          </p:nvPr>
        </p:nvGraphicFramePr>
        <p:xfrm>
          <a:off x="2144683" y="109414"/>
          <a:ext cx="9592888" cy="6339840"/>
        </p:xfrm>
        <a:graphic>
          <a:graphicData uri="http://schemas.openxmlformats.org/drawingml/2006/table">
            <a:tbl>
              <a:tblPr firstRow="1" bandRow="1">
                <a:tableStyleId>{5C22544A-7EE6-4342-B048-85BDC9FD1C3A}</a:tableStyleId>
              </a:tblPr>
              <a:tblGrid>
                <a:gridCol w="2261062">
                  <a:extLst>
                    <a:ext uri="{9D8B030D-6E8A-4147-A177-3AD203B41FA5}">
                      <a16:colId xmlns:a16="http://schemas.microsoft.com/office/drawing/2014/main" val="4237041822"/>
                    </a:ext>
                  </a:extLst>
                </a:gridCol>
                <a:gridCol w="3665913">
                  <a:extLst>
                    <a:ext uri="{9D8B030D-6E8A-4147-A177-3AD203B41FA5}">
                      <a16:colId xmlns:a16="http://schemas.microsoft.com/office/drawing/2014/main" val="405520534"/>
                    </a:ext>
                  </a:extLst>
                </a:gridCol>
                <a:gridCol w="3665913">
                  <a:extLst>
                    <a:ext uri="{9D8B030D-6E8A-4147-A177-3AD203B41FA5}">
                      <a16:colId xmlns:a16="http://schemas.microsoft.com/office/drawing/2014/main" val="598160046"/>
                    </a:ext>
                  </a:extLst>
                </a:gridCol>
              </a:tblGrid>
              <a:tr h="0">
                <a:tc>
                  <a:txBody>
                    <a:bodyPr/>
                    <a:lstStyle/>
                    <a:p>
                      <a:endParaRPr lang="en-US" sz="3200" dirty="0">
                        <a:solidFill>
                          <a:schemeClr val="bg1"/>
                        </a:solidFill>
                        <a:latin typeface="Franklin Gothic Demi" panose="020B07030201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545838"/>
                    </a:solidFill>
                  </a:tcPr>
                </a:tc>
                <a:tc>
                  <a:txBody>
                    <a:bodyPr/>
                    <a:lstStyle/>
                    <a:p>
                      <a:pPr algn="ctr"/>
                      <a:r>
                        <a:rPr lang="en-US" sz="3200" dirty="0">
                          <a:solidFill>
                            <a:schemeClr val="accent6">
                              <a:lumMod val="20000"/>
                              <a:lumOff val="80000"/>
                            </a:schemeClr>
                          </a:solidFill>
                          <a:latin typeface="Franklin Gothic Demi" panose="020B0703020102020204" pitchFamily="34" charset="0"/>
                        </a:rPr>
                        <a:t>DO</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545838"/>
                    </a:solidFill>
                  </a:tcPr>
                </a:tc>
                <a:tc>
                  <a:txBody>
                    <a:bodyPr/>
                    <a:lstStyle/>
                    <a:p>
                      <a:pPr algn="ctr"/>
                      <a:r>
                        <a:rPr lang="en-US" sz="3200" dirty="0">
                          <a:solidFill>
                            <a:srgbClr val="C7B384"/>
                          </a:solidFill>
                          <a:latin typeface="Franklin Gothic Demi" panose="020B0703020102020204" pitchFamily="34" charset="0"/>
                        </a:rPr>
                        <a:t>DON’T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545838"/>
                    </a:solidFill>
                  </a:tcPr>
                </a:tc>
                <a:extLst>
                  <a:ext uri="{0D108BD9-81ED-4DB2-BD59-A6C34878D82A}">
                    <a16:rowId xmlns:a16="http://schemas.microsoft.com/office/drawing/2014/main" val="2381753490"/>
                  </a:ext>
                </a:extLst>
              </a:tr>
              <a:tr h="1230370">
                <a:tc>
                  <a:txBody>
                    <a:bodyPr/>
                    <a:lstStyle/>
                    <a:p>
                      <a:endParaRPr lang="en-US" sz="2600" dirty="0">
                        <a:solidFill>
                          <a:schemeClr val="bg1"/>
                        </a:solidFill>
                        <a:latin typeface="Franklin Gothic Demi" panose="020B0703020102020204" pitchFamily="34" charset="0"/>
                      </a:endParaRPr>
                    </a:p>
                    <a:p>
                      <a:endParaRPr lang="en-US" sz="2600" dirty="0">
                        <a:solidFill>
                          <a:schemeClr val="bg1"/>
                        </a:solidFill>
                        <a:latin typeface="Franklin Gothic Demi" panose="020B0703020102020204" pitchFamily="34" charset="0"/>
                      </a:endParaRPr>
                    </a:p>
                    <a:p>
                      <a:r>
                        <a:rPr lang="en-US" sz="2600" dirty="0">
                          <a:solidFill>
                            <a:schemeClr val="bg1"/>
                          </a:solidFill>
                          <a:latin typeface="Franklin Gothic Demi" panose="020B0703020102020204" pitchFamily="34" charset="0"/>
                        </a:rPr>
                        <a:t>What to Use</a:t>
                      </a:r>
                    </a:p>
                    <a:p>
                      <a:endParaRPr lang="en-US" sz="2600" dirty="0">
                        <a:solidFill>
                          <a:schemeClr val="bg1"/>
                        </a:solidFill>
                        <a:latin typeface="Franklin Gothic Demi" panose="020B0703020102020204" pitchFamily="34" charset="0"/>
                      </a:endParaRPr>
                    </a:p>
                    <a:p>
                      <a:endParaRPr lang="en-US" sz="2600" dirty="0">
                        <a:solidFill>
                          <a:schemeClr val="bg1"/>
                        </a:solidFill>
                        <a:latin typeface="Franklin Gothic Demi" panose="020B07030201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545838"/>
                    </a:solidFill>
                  </a:tcPr>
                </a:tc>
                <a:tc>
                  <a:txBody>
                    <a:bodyPr/>
                    <a:lstStyle/>
                    <a:p>
                      <a:pPr algn="ctr"/>
                      <a:r>
                        <a:rPr lang="en-US" sz="2000" b="0" dirty="0">
                          <a:solidFill>
                            <a:schemeClr val="accent6">
                              <a:lumMod val="20000"/>
                              <a:lumOff val="80000"/>
                            </a:schemeClr>
                          </a:solidFill>
                          <a:latin typeface="Franklin Gothic Medium" panose="020B0603020102020204" pitchFamily="34" charset="0"/>
                        </a:rPr>
                        <a:t>Only BSA-sourced </a:t>
                      </a:r>
                    </a:p>
                    <a:p>
                      <a:pPr algn="ctr"/>
                      <a:r>
                        <a:rPr lang="en-US" sz="2000" b="0" dirty="0">
                          <a:solidFill>
                            <a:schemeClr val="accent6">
                              <a:lumMod val="20000"/>
                              <a:lumOff val="80000"/>
                            </a:schemeClr>
                          </a:solidFill>
                          <a:latin typeface="Franklin Gothic Medium" panose="020B0603020102020204" pitchFamily="34" charset="0"/>
                        </a:rPr>
                        <a:t>marketing materials </a:t>
                      </a:r>
                    </a:p>
                    <a:p>
                      <a:pPr algn="ctr"/>
                      <a:r>
                        <a:rPr lang="en-US" sz="2000" b="0" dirty="0">
                          <a:solidFill>
                            <a:schemeClr val="accent6">
                              <a:lumMod val="20000"/>
                              <a:lumOff val="80000"/>
                            </a:schemeClr>
                          </a:solidFill>
                          <a:latin typeface="Franklin Gothic Medium" panose="020B0603020102020204" pitchFamily="34" charset="0"/>
                        </a:rPr>
                        <a:t>from Brand Center</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545838"/>
                    </a:solidFill>
                  </a:tcPr>
                </a:tc>
                <a:tc>
                  <a:txBody>
                    <a:bodyPr/>
                    <a:lstStyle/>
                    <a:p>
                      <a:pPr algn="ctr"/>
                      <a:r>
                        <a:rPr lang="en-US" sz="2000" b="0" dirty="0">
                          <a:solidFill>
                            <a:srgbClr val="C7B384"/>
                          </a:solidFill>
                          <a:latin typeface="Franklin Gothic Medium" panose="020B0603020102020204" pitchFamily="34" charset="0"/>
                        </a:rPr>
                        <a:t>Locally-developed</a:t>
                      </a:r>
                    </a:p>
                    <a:p>
                      <a:pPr algn="ctr"/>
                      <a:r>
                        <a:rPr lang="en-US" sz="2000" b="0" dirty="0">
                          <a:solidFill>
                            <a:srgbClr val="C7B384"/>
                          </a:solidFill>
                          <a:latin typeface="Franklin Gothic Medium" panose="020B0603020102020204" pitchFamily="34" charset="0"/>
                        </a:rPr>
                        <a:t>marketing materials</a:t>
                      </a:r>
                    </a:p>
                    <a:p>
                      <a:pPr algn="ctr"/>
                      <a:endParaRPr lang="en-US" sz="2000" b="0" dirty="0">
                        <a:solidFill>
                          <a:srgbClr val="C7B384"/>
                        </a:solidFill>
                        <a:latin typeface="Franklin Gothic Medium" panose="020B0603020102020204" pitchFamily="34" charset="0"/>
                      </a:endParaRPr>
                    </a:p>
                    <a:p>
                      <a:pPr algn="ctr"/>
                      <a:r>
                        <a:rPr lang="en-US" sz="2000" b="0" dirty="0">
                          <a:solidFill>
                            <a:srgbClr val="C7B384"/>
                          </a:solidFill>
                          <a:latin typeface="Franklin Gothic Medium" panose="020B0603020102020204" pitchFamily="34" charset="0"/>
                        </a:rPr>
                        <a:t>GSUSA programs, </a:t>
                      </a:r>
                    </a:p>
                    <a:p>
                      <a:pPr algn="ctr"/>
                      <a:r>
                        <a:rPr lang="en-US" sz="2000" b="0" dirty="0">
                          <a:solidFill>
                            <a:srgbClr val="C7B384"/>
                          </a:solidFill>
                          <a:latin typeface="Franklin Gothic Medium" panose="020B0603020102020204" pitchFamily="34" charset="0"/>
                        </a:rPr>
                        <a:t>marks, logos, uniforms or images</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545838"/>
                    </a:solidFill>
                  </a:tcPr>
                </a:tc>
                <a:extLst>
                  <a:ext uri="{0D108BD9-81ED-4DB2-BD59-A6C34878D82A}">
                    <a16:rowId xmlns:a16="http://schemas.microsoft.com/office/drawing/2014/main" val="411802211"/>
                  </a:ext>
                </a:extLst>
              </a:tr>
              <a:tr h="1230370">
                <a:tc>
                  <a:txBody>
                    <a:bodyPr/>
                    <a:lstStyle/>
                    <a:p>
                      <a:endParaRPr lang="en-US" sz="2600" dirty="0">
                        <a:solidFill>
                          <a:schemeClr val="bg1"/>
                        </a:solidFill>
                        <a:latin typeface="Franklin Gothic Demi" panose="020B0703020102020204" pitchFamily="34" charset="0"/>
                      </a:endParaRPr>
                    </a:p>
                    <a:p>
                      <a:r>
                        <a:rPr lang="en-US" sz="2600" dirty="0">
                          <a:solidFill>
                            <a:schemeClr val="bg1"/>
                          </a:solidFill>
                          <a:latin typeface="Franklin Gothic Demi" panose="020B0703020102020204" pitchFamily="34" charset="0"/>
                        </a:rPr>
                        <a:t>What to Say</a:t>
                      </a:r>
                    </a:p>
                    <a:p>
                      <a:endParaRPr lang="en-US" sz="2600" dirty="0">
                        <a:solidFill>
                          <a:schemeClr val="bg1"/>
                        </a:solidFill>
                        <a:latin typeface="Franklin Gothic Demi" panose="020B07030201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545838"/>
                    </a:solidFill>
                  </a:tcPr>
                </a:tc>
                <a:tc>
                  <a:txBody>
                    <a:bodyPr/>
                    <a:lstStyle/>
                    <a:p>
                      <a:pPr marL="0" indent="0" algn="ctr">
                        <a:buFontTx/>
                        <a:buNone/>
                      </a:pPr>
                      <a:endParaRPr lang="en-US" sz="1000" b="0" dirty="0">
                        <a:solidFill>
                          <a:schemeClr val="accent6">
                            <a:lumMod val="20000"/>
                            <a:lumOff val="80000"/>
                          </a:schemeClr>
                        </a:solidFill>
                        <a:latin typeface="Franklin Gothic Medium" panose="020B0603020102020204" pitchFamily="34" charset="0"/>
                      </a:endParaRPr>
                    </a:p>
                    <a:p>
                      <a:pPr marL="0" indent="0" algn="ctr">
                        <a:buFontTx/>
                        <a:buNone/>
                      </a:pPr>
                      <a:r>
                        <a:rPr lang="en-US" sz="2000" b="0" dirty="0">
                          <a:solidFill>
                            <a:schemeClr val="accent6">
                              <a:lumMod val="20000"/>
                              <a:lumOff val="80000"/>
                            </a:schemeClr>
                          </a:solidFill>
                          <a:latin typeface="Franklin Gothic Medium" panose="020B0603020102020204" pitchFamily="34" charset="0"/>
                        </a:rPr>
                        <a:t>Scouts BSA girl troops</a:t>
                      </a:r>
                    </a:p>
                    <a:p>
                      <a:pPr marL="0" indent="0" algn="ctr">
                        <a:buFontTx/>
                        <a:buNone/>
                      </a:pPr>
                      <a:r>
                        <a:rPr lang="en-US" sz="2000" b="0" dirty="0">
                          <a:solidFill>
                            <a:schemeClr val="accent6">
                              <a:lumMod val="20000"/>
                              <a:lumOff val="80000"/>
                            </a:schemeClr>
                          </a:solidFill>
                          <a:latin typeface="Franklin Gothic Medium" panose="020B0603020102020204" pitchFamily="34" charset="0"/>
                        </a:rPr>
                        <a:t>Troops for girls</a:t>
                      </a:r>
                    </a:p>
                    <a:p>
                      <a:pPr marL="0" indent="0" algn="ctr">
                        <a:buFontTx/>
                        <a:buNone/>
                      </a:pPr>
                      <a:r>
                        <a:rPr lang="en-US" sz="2000" b="0" dirty="0">
                          <a:solidFill>
                            <a:schemeClr val="accent6">
                              <a:lumMod val="20000"/>
                              <a:lumOff val="80000"/>
                            </a:schemeClr>
                          </a:solidFill>
                          <a:latin typeface="Franklin Gothic Medium" panose="020B0603020102020204" pitchFamily="34" charset="0"/>
                        </a:rPr>
                        <a:t>Girl troops</a:t>
                      </a:r>
                    </a:p>
                    <a:p>
                      <a:pPr marL="0" indent="0" algn="ctr">
                        <a:buFontTx/>
                        <a:buNone/>
                      </a:pPr>
                      <a:endParaRPr lang="en-US" sz="1000" b="0" dirty="0">
                        <a:solidFill>
                          <a:schemeClr val="accent6">
                            <a:lumMod val="20000"/>
                            <a:lumOff val="80000"/>
                          </a:schemeClr>
                        </a:solidFill>
                        <a:latin typeface="Franklin Gothic Medium" panose="020B06030201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545838"/>
                    </a:solidFill>
                  </a:tcPr>
                </a:tc>
                <a:tc>
                  <a:txBody>
                    <a:bodyPr/>
                    <a:lstStyle/>
                    <a:p>
                      <a:pPr algn="ctr"/>
                      <a:r>
                        <a:rPr lang="en-US" sz="2000" b="0" dirty="0">
                          <a:solidFill>
                            <a:srgbClr val="C7B384"/>
                          </a:solidFill>
                          <a:latin typeface="Franklin Gothic Medium" panose="020B0603020102020204" pitchFamily="34" charset="0"/>
                        </a:rPr>
                        <a:t>girl Scouts</a:t>
                      </a:r>
                    </a:p>
                    <a:p>
                      <a:pPr algn="ctr"/>
                      <a:r>
                        <a:rPr lang="en-US" sz="2000" b="0" dirty="0">
                          <a:solidFill>
                            <a:srgbClr val="C7B384"/>
                          </a:solidFill>
                          <a:latin typeface="Franklin Gothic Medium" panose="020B0603020102020204" pitchFamily="34" charset="0"/>
                        </a:rPr>
                        <a:t>girl Scouts BSA</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545838"/>
                    </a:solidFill>
                  </a:tcPr>
                </a:tc>
                <a:extLst>
                  <a:ext uri="{0D108BD9-81ED-4DB2-BD59-A6C34878D82A}">
                    <a16:rowId xmlns:a16="http://schemas.microsoft.com/office/drawing/2014/main" val="3131511411"/>
                  </a:ext>
                </a:extLst>
              </a:tr>
              <a:tr h="1164167">
                <a:tc>
                  <a:txBody>
                    <a:bodyPr/>
                    <a:lstStyle/>
                    <a:p>
                      <a:r>
                        <a:rPr lang="en-US" sz="2600" dirty="0">
                          <a:solidFill>
                            <a:schemeClr val="bg1"/>
                          </a:solidFill>
                          <a:latin typeface="Franklin Gothic Demi" panose="020B0703020102020204" pitchFamily="34" charset="0"/>
                        </a:rPr>
                        <a:t>What to Do</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545838"/>
                    </a:solidFill>
                  </a:tcPr>
                </a:tc>
                <a:tc>
                  <a:txBody>
                    <a:bodyPr/>
                    <a:lstStyle/>
                    <a:p>
                      <a:pPr algn="ctr"/>
                      <a:endParaRPr lang="en-US" sz="1000" dirty="0">
                        <a:solidFill>
                          <a:schemeClr val="accent6">
                            <a:lumMod val="20000"/>
                            <a:lumOff val="80000"/>
                          </a:schemeClr>
                        </a:solidFill>
                        <a:latin typeface="Franklin Gothic Medium" panose="020B0603020102020204" pitchFamily="34" charset="0"/>
                      </a:endParaRPr>
                    </a:p>
                    <a:p>
                      <a:pPr algn="ctr"/>
                      <a:r>
                        <a:rPr lang="en-US" sz="2000" dirty="0">
                          <a:solidFill>
                            <a:schemeClr val="accent6">
                              <a:lumMod val="20000"/>
                              <a:lumOff val="80000"/>
                            </a:schemeClr>
                          </a:solidFill>
                          <a:latin typeface="Franklin Gothic Medium" panose="020B0603020102020204" pitchFamily="34" charset="0"/>
                        </a:rPr>
                        <a:t>Educate the public about the BSA, our mission and aims</a:t>
                      </a:r>
                    </a:p>
                    <a:p>
                      <a:pPr algn="ctr"/>
                      <a:endParaRPr lang="en-US" sz="2000" dirty="0">
                        <a:solidFill>
                          <a:schemeClr val="accent6">
                            <a:lumMod val="20000"/>
                            <a:lumOff val="80000"/>
                          </a:schemeClr>
                        </a:solidFill>
                        <a:latin typeface="Franklin Gothic Medium" panose="020B0603020102020204" pitchFamily="34" charset="0"/>
                      </a:endParaRPr>
                    </a:p>
                    <a:p>
                      <a:pPr algn="ctr"/>
                      <a:r>
                        <a:rPr lang="en-US" sz="2000" dirty="0">
                          <a:solidFill>
                            <a:schemeClr val="accent6">
                              <a:lumMod val="20000"/>
                              <a:lumOff val="80000"/>
                            </a:schemeClr>
                          </a:solidFill>
                          <a:latin typeface="Franklin Gothic Medium" panose="020B0603020102020204" pitchFamily="34" charset="0"/>
                        </a:rPr>
                        <a:t>Continue positive relationships</a:t>
                      </a:r>
                    </a:p>
                    <a:p>
                      <a:pPr algn="ctr"/>
                      <a:endParaRPr lang="en-US" sz="2000" dirty="0">
                        <a:solidFill>
                          <a:schemeClr val="accent6">
                            <a:lumMod val="20000"/>
                            <a:lumOff val="80000"/>
                          </a:schemeClr>
                        </a:solidFill>
                        <a:latin typeface="Franklin Gothic Medium" panose="020B0603020102020204" pitchFamily="34" charset="0"/>
                      </a:endParaRPr>
                    </a:p>
                    <a:p>
                      <a:pPr algn="ctr"/>
                      <a:r>
                        <a:rPr lang="en-US" sz="2000" dirty="0">
                          <a:solidFill>
                            <a:schemeClr val="accent6">
                              <a:lumMod val="20000"/>
                              <a:lumOff val="80000"/>
                            </a:schemeClr>
                          </a:solidFill>
                          <a:latin typeface="Franklin Gothic Medium" panose="020B0603020102020204" pitchFamily="34" charset="0"/>
                        </a:rPr>
                        <a:t>Notify the National PR team if contacted by media</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545838"/>
                    </a:solidFill>
                  </a:tcPr>
                </a:tc>
                <a:tc>
                  <a:txBody>
                    <a:bodyPr/>
                    <a:lstStyle/>
                    <a:p>
                      <a:pPr algn="ctr"/>
                      <a:r>
                        <a:rPr lang="en-US" sz="2000" dirty="0">
                          <a:solidFill>
                            <a:srgbClr val="C7B384"/>
                          </a:solidFill>
                          <a:latin typeface="Franklin Gothic Medium" panose="020B0603020102020204" pitchFamily="34" charset="0"/>
                        </a:rPr>
                        <a:t>Disparage any other youth-serving organization</a:t>
                      </a:r>
                    </a:p>
                    <a:p>
                      <a:pPr algn="ctr"/>
                      <a:endParaRPr lang="en-US" sz="2000" dirty="0">
                        <a:solidFill>
                          <a:srgbClr val="C7B384"/>
                        </a:solidFill>
                        <a:latin typeface="Franklin Gothic Medium" panose="020B0603020102020204" pitchFamily="34" charset="0"/>
                      </a:endParaRPr>
                    </a:p>
                    <a:p>
                      <a:pPr algn="ctr"/>
                      <a:r>
                        <a:rPr lang="en-US" sz="2000" dirty="0">
                          <a:solidFill>
                            <a:srgbClr val="C7B384"/>
                          </a:solidFill>
                          <a:latin typeface="Franklin Gothic Medium" panose="020B0603020102020204" pitchFamily="34" charset="0"/>
                        </a:rPr>
                        <a:t>Speak on behalf </a:t>
                      </a:r>
                    </a:p>
                    <a:p>
                      <a:pPr algn="ctr"/>
                      <a:r>
                        <a:rPr lang="en-US" sz="2000" dirty="0">
                          <a:solidFill>
                            <a:srgbClr val="C7B384"/>
                          </a:solidFill>
                          <a:latin typeface="Franklin Gothic Medium" panose="020B0603020102020204" pitchFamily="34" charset="0"/>
                        </a:rPr>
                        <a:t>of the GSUSA</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545838"/>
                    </a:solidFill>
                  </a:tcPr>
                </a:tc>
                <a:extLst>
                  <a:ext uri="{0D108BD9-81ED-4DB2-BD59-A6C34878D82A}">
                    <a16:rowId xmlns:a16="http://schemas.microsoft.com/office/drawing/2014/main" val="1897058756"/>
                  </a:ext>
                </a:extLst>
              </a:tr>
            </a:tbl>
          </a:graphicData>
        </a:graphic>
      </p:graphicFrame>
      <p:cxnSp>
        <p:nvCxnSpPr>
          <p:cNvPr id="7" name="Straight Connector 6">
            <a:extLst>
              <a:ext uri="{FF2B5EF4-FFF2-40B4-BE49-F238E27FC236}">
                <a16:creationId xmlns:a16="http://schemas.microsoft.com/office/drawing/2014/main" id="{0FECB803-56A7-4A1F-89DA-C67562EFB66A}"/>
              </a:ext>
            </a:extLst>
          </p:cNvPr>
          <p:cNvCxnSpPr/>
          <p:nvPr/>
        </p:nvCxnSpPr>
        <p:spPr>
          <a:xfrm>
            <a:off x="4538749" y="2743207"/>
            <a:ext cx="7049193" cy="0"/>
          </a:xfrm>
          <a:prstGeom prst="line">
            <a:avLst/>
          </a:prstGeom>
          <a:ln>
            <a:solidFill>
              <a:srgbClr val="C7B384"/>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83876C41-2A3D-47DB-8300-4E646168C20F}"/>
              </a:ext>
            </a:extLst>
          </p:cNvPr>
          <p:cNvCxnSpPr/>
          <p:nvPr/>
        </p:nvCxnSpPr>
        <p:spPr>
          <a:xfrm>
            <a:off x="4591399" y="4097381"/>
            <a:ext cx="7049193" cy="0"/>
          </a:xfrm>
          <a:prstGeom prst="line">
            <a:avLst/>
          </a:prstGeom>
          <a:ln>
            <a:solidFill>
              <a:srgbClr val="C7B384"/>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33EBA34E-8512-496C-98B8-060B94C5EBCE}"/>
              </a:ext>
            </a:extLst>
          </p:cNvPr>
          <p:cNvCxnSpPr/>
          <p:nvPr/>
        </p:nvCxnSpPr>
        <p:spPr>
          <a:xfrm>
            <a:off x="4627424" y="770323"/>
            <a:ext cx="7049193" cy="0"/>
          </a:xfrm>
          <a:prstGeom prst="line">
            <a:avLst/>
          </a:prstGeom>
          <a:ln>
            <a:solidFill>
              <a:srgbClr val="C7B38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3704371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90E0B90-7969-458E-AA6D-E89C6316F291}"/>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6351" y="0"/>
            <a:ext cx="12179298" cy="6857999"/>
          </a:xfrm>
          <a:prstGeom prst="rect">
            <a:avLst/>
          </a:prstGeom>
        </p:spPr>
      </p:pic>
      <p:sp>
        <p:nvSpPr>
          <p:cNvPr id="10" name="TextBox 9">
            <a:extLst>
              <a:ext uri="{FF2B5EF4-FFF2-40B4-BE49-F238E27FC236}">
                <a16:creationId xmlns:a16="http://schemas.microsoft.com/office/drawing/2014/main" id="{CF3B4A70-EBAD-48F8-8C0D-5C2E7089B2EC}"/>
              </a:ext>
            </a:extLst>
          </p:cNvPr>
          <p:cNvSpPr txBox="1"/>
          <p:nvPr/>
        </p:nvSpPr>
        <p:spPr>
          <a:xfrm>
            <a:off x="1800199" y="1527377"/>
            <a:ext cx="10059291" cy="3447098"/>
          </a:xfrm>
          <a:prstGeom prst="rect">
            <a:avLst/>
          </a:prstGeom>
          <a:noFill/>
        </p:spPr>
        <p:txBody>
          <a:bodyPr wrap="square" rtlCol="0">
            <a:spAutoFit/>
          </a:bodyPr>
          <a:lstStyle/>
          <a:p>
            <a:r>
              <a:rPr lang="en-US" sz="3200" dirty="0">
                <a:solidFill>
                  <a:schemeClr val="bg1"/>
                </a:solidFill>
                <a:latin typeface="Franklin Gothic Medium Cond" panose="020B0606030402020204" pitchFamily="34" charset="0"/>
              </a:rPr>
              <a:t>LIVE THE VALUES OF SCOUTING</a:t>
            </a:r>
          </a:p>
          <a:p>
            <a:endParaRPr lang="en-US" sz="2800" dirty="0">
              <a:solidFill>
                <a:schemeClr val="bg1"/>
              </a:solidFill>
              <a:latin typeface="Franklin Gothic Medium Cond" panose="020B0606030402020204" pitchFamily="34" charset="0"/>
            </a:endParaRPr>
          </a:p>
          <a:p>
            <a:r>
              <a:rPr lang="en-US" sz="2600" dirty="0">
                <a:solidFill>
                  <a:schemeClr val="bg1"/>
                </a:solidFill>
                <a:latin typeface="Franklin Gothic Medium" panose="020B0603020102020204" pitchFamily="34" charset="0"/>
              </a:rPr>
              <a:t>The Boy Scouts of America applauds the work of all youth-serving organizations that serve our nation’s youth.</a:t>
            </a:r>
          </a:p>
          <a:p>
            <a:endParaRPr lang="en-US" sz="2600" dirty="0">
              <a:solidFill>
                <a:schemeClr val="bg1"/>
              </a:solidFill>
              <a:latin typeface="Franklin Gothic Medium" panose="020B0603020102020204" pitchFamily="34" charset="0"/>
            </a:endParaRPr>
          </a:p>
          <a:p>
            <a:r>
              <a:rPr lang="en-US" sz="2600" dirty="0">
                <a:solidFill>
                  <a:schemeClr val="bg1"/>
                </a:solidFill>
                <a:latin typeface="Franklin Gothic Medium" panose="020B0603020102020204" pitchFamily="34" charset="0"/>
              </a:rPr>
              <a:t>We believe that there is an opportunity for all such organizations to serve girls and boys in our communities.</a:t>
            </a:r>
          </a:p>
          <a:p>
            <a:endParaRPr lang="en-US" sz="2800" dirty="0">
              <a:solidFill>
                <a:schemeClr val="bg1"/>
              </a:solidFill>
              <a:latin typeface="Franklin Gothic Medium Cond" panose="020B0606030402020204" pitchFamily="34" charset="0"/>
            </a:endParaRPr>
          </a:p>
        </p:txBody>
      </p:sp>
    </p:spTree>
    <p:extLst>
      <p:ext uri="{BB962C8B-B14F-4D97-AF65-F5344CB8AC3E}">
        <p14:creationId xmlns:p14="http://schemas.microsoft.com/office/powerpoint/2010/main" val="30361763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90E0B90-7969-458E-AA6D-E89C6316F291}"/>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6350" y="0"/>
            <a:ext cx="12179300" cy="6858000"/>
          </a:xfrm>
          <a:prstGeom prst="rect">
            <a:avLst/>
          </a:prstGeom>
        </p:spPr>
      </p:pic>
      <p:sp>
        <p:nvSpPr>
          <p:cNvPr id="6" name="TextBox 5">
            <a:extLst>
              <a:ext uri="{FF2B5EF4-FFF2-40B4-BE49-F238E27FC236}">
                <a16:creationId xmlns:a16="http://schemas.microsoft.com/office/drawing/2014/main" id="{EA634850-E842-4651-A77A-B7DAA84E9798}"/>
              </a:ext>
            </a:extLst>
          </p:cNvPr>
          <p:cNvSpPr txBox="1"/>
          <p:nvPr/>
        </p:nvSpPr>
        <p:spPr>
          <a:xfrm>
            <a:off x="911098" y="1180738"/>
            <a:ext cx="11274552" cy="3693319"/>
          </a:xfrm>
          <a:prstGeom prst="rect">
            <a:avLst/>
          </a:prstGeom>
          <a:noFill/>
        </p:spPr>
        <p:txBody>
          <a:bodyPr wrap="square" rtlCol="0">
            <a:spAutoFit/>
          </a:bodyPr>
          <a:lstStyle/>
          <a:p>
            <a:r>
              <a:rPr lang="en-US" sz="5400" dirty="0">
                <a:solidFill>
                  <a:schemeClr val="bg1"/>
                </a:solidFill>
                <a:latin typeface="Franklin Gothic Demi Cond" panose="020B0706030402020204" pitchFamily="34" charset="0"/>
              </a:rPr>
              <a:t>OBJECTIVES</a:t>
            </a:r>
          </a:p>
          <a:p>
            <a:endParaRPr lang="en-US" sz="3600" dirty="0">
              <a:solidFill>
                <a:schemeClr val="bg1"/>
              </a:solidFill>
              <a:latin typeface="Franklin Gothic Demi Cond" panose="020B0706030402020204" pitchFamily="34" charset="0"/>
            </a:endParaRPr>
          </a:p>
          <a:p>
            <a:r>
              <a:rPr lang="en-US" sz="2400" dirty="0">
                <a:solidFill>
                  <a:schemeClr val="bg1"/>
                </a:solidFill>
                <a:latin typeface="Franklin Gothic Demi Cond" panose="020B0706030402020204" pitchFamily="34" charset="0"/>
              </a:rPr>
              <a:t>At the end of this session you should understand </a:t>
            </a:r>
          </a:p>
          <a:p>
            <a:r>
              <a:rPr lang="en-US" sz="2400" dirty="0">
                <a:solidFill>
                  <a:schemeClr val="bg1"/>
                </a:solidFill>
                <a:latin typeface="Franklin Gothic Demi Cond" panose="020B0706030402020204" pitchFamily="34" charset="0"/>
              </a:rPr>
              <a:t>how we promote Scouts BSA in regards to:</a:t>
            </a:r>
          </a:p>
          <a:p>
            <a:endParaRPr lang="en-US" sz="2400" dirty="0">
              <a:solidFill>
                <a:schemeClr val="bg1"/>
              </a:solidFill>
              <a:latin typeface="Franklin Gothic Demi Cond" panose="020B0706030402020204" pitchFamily="34" charset="0"/>
            </a:endParaRPr>
          </a:p>
          <a:p>
            <a:pPr marL="171450" indent="-171450">
              <a:buFont typeface="Arial" panose="020B0604020202020204" pitchFamily="34" charset="0"/>
              <a:buChar char="•"/>
            </a:pPr>
            <a:r>
              <a:rPr lang="en-US" sz="2400" dirty="0">
                <a:solidFill>
                  <a:schemeClr val="bg1"/>
                </a:solidFill>
                <a:latin typeface="Franklin Gothic Demi Cond" panose="020B0706030402020204" pitchFamily="34" charset="0"/>
              </a:rPr>
              <a:t>What materials to use and not use</a:t>
            </a:r>
          </a:p>
          <a:p>
            <a:pPr marL="171450" indent="-171450">
              <a:buFont typeface="Arial" panose="020B0604020202020204" pitchFamily="34" charset="0"/>
              <a:buChar char="•"/>
            </a:pPr>
            <a:r>
              <a:rPr lang="en-US" sz="2400" dirty="0">
                <a:solidFill>
                  <a:schemeClr val="bg1"/>
                </a:solidFill>
                <a:latin typeface="Franklin Gothic Demi Cond" panose="020B0706030402020204" pitchFamily="34" charset="0"/>
              </a:rPr>
              <a:t>What to say and not to say in communications</a:t>
            </a:r>
          </a:p>
          <a:p>
            <a:pPr marL="171450" indent="-171450">
              <a:buFont typeface="Arial" panose="020B0604020202020204" pitchFamily="34" charset="0"/>
              <a:buChar char="•"/>
            </a:pPr>
            <a:r>
              <a:rPr lang="en-US" sz="2400" dirty="0">
                <a:solidFill>
                  <a:schemeClr val="bg1"/>
                </a:solidFill>
                <a:latin typeface="Franklin Gothic Demi Cond" panose="020B0706030402020204" pitchFamily="34" charset="0"/>
              </a:rPr>
              <a:t>What to do and not do</a:t>
            </a:r>
          </a:p>
        </p:txBody>
      </p:sp>
    </p:spTree>
    <p:extLst>
      <p:ext uri="{BB962C8B-B14F-4D97-AF65-F5344CB8AC3E}">
        <p14:creationId xmlns:p14="http://schemas.microsoft.com/office/powerpoint/2010/main" val="16771733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B1D855-203A-48A5-A219-A7FD0BD2C51E}"/>
              </a:ext>
            </a:extLst>
          </p:cNvPr>
          <p:cNvSpPr>
            <a:spLocks noGrp="1"/>
          </p:cNvSpPr>
          <p:nvPr>
            <p:ph type="title"/>
          </p:nvPr>
        </p:nvSpPr>
        <p:spPr>
          <a:xfrm>
            <a:off x="320535" y="141007"/>
            <a:ext cx="8229600" cy="914400"/>
          </a:xfrm>
        </p:spPr>
        <p:txBody>
          <a:bodyPr>
            <a:normAutofit/>
          </a:bodyPr>
          <a:lstStyle/>
          <a:p>
            <a:r>
              <a:rPr lang="en-US" sz="3600" dirty="0">
                <a:solidFill>
                  <a:srgbClr val="C7B384"/>
                </a:solidFill>
                <a:latin typeface="Franklin Gothic Demi Cond" panose="020B0706030402020204" pitchFamily="34" charset="0"/>
              </a:rPr>
              <a:t>INTRODUCTION</a:t>
            </a:r>
          </a:p>
        </p:txBody>
      </p:sp>
      <p:sp>
        <p:nvSpPr>
          <p:cNvPr id="9" name="TextBox 8">
            <a:extLst>
              <a:ext uri="{FF2B5EF4-FFF2-40B4-BE49-F238E27FC236}">
                <a16:creationId xmlns:a16="http://schemas.microsoft.com/office/drawing/2014/main" id="{BA951DE1-E55F-4B29-A103-450C6C36A933}"/>
              </a:ext>
            </a:extLst>
          </p:cNvPr>
          <p:cNvSpPr txBox="1"/>
          <p:nvPr/>
        </p:nvSpPr>
        <p:spPr>
          <a:xfrm>
            <a:off x="320535" y="1843914"/>
            <a:ext cx="9460280" cy="2739211"/>
          </a:xfrm>
          <a:prstGeom prst="rect">
            <a:avLst/>
          </a:prstGeom>
          <a:noFill/>
        </p:spPr>
        <p:txBody>
          <a:bodyPr wrap="square" rtlCol="0">
            <a:spAutoFit/>
          </a:bodyPr>
          <a:lstStyle/>
          <a:p>
            <a:r>
              <a:rPr lang="en-US" sz="3200" dirty="0">
                <a:solidFill>
                  <a:srgbClr val="545838"/>
                </a:solidFill>
                <a:latin typeface="Franklin Gothic Medium Cond" panose="020B0606030402020204" pitchFamily="34" charset="0"/>
              </a:rPr>
              <a:t>LIVE THE VALUES OF SCOUTING</a:t>
            </a:r>
          </a:p>
          <a:p>
            <a:endParaRPr lang="en-US" sz="2800" dirty="0">
              <a:solidFill>
                <a:srgbClr val="545838"/>
              </a:solidFill>
              <a:latin typeface="Franklin Gothic Medium Cond" panose="020B0606030402020204" pitchFamily="34" charset="0"/>
            </a:endParaRPr>
          </a:p>
          <a:p>
            <a:r>
              <a:rPr lang="en-US" sz="2800" dirty="0">
                <a:solidFill>
                  <a:srgbClr val="545838"/>
                </a:solidFill>
                <a:latin typeface="Franklin Gothic Medium Cond" panose="020B0606030402020204" pitchFamily="34" charset="0"/>
              </a:rPr>
              <a:t>The Boy Scouts of America applauds the work of all youth-serving organizations, including the Girl Scouts of the United States of America (GSUSA), that serve our nation’s youth and is committed to respecting the organization’s rights and programs.</a:t>
            </a:r>
          </a:p>
        </p:txBody>
      </p:sp>
      <p:sp>
        <p:nvSpPr>
          <p:cNvPr id="4" name="Title 1">
            <a:extLst>
              <a:ext uri="{FF2B5EF4-FFF2-40B4-BE49-F238E27FC236}">
                <a16:creationId xmlns:a16="http://schemas.microsoft.com/office/drawing/2014/main" id="{CB8BE223-98A9-4784-A493-E7455B91F9DD}"/>
              </a:ext>
            </a:extLst>
          </p:cNvPr>
          <p:cNvSpPr txBox="1">
            <a:spLocks/>
          </p:cNvSpPr>
          <p:nvPr/>
        </p:nvSpPr>
        <p:spPr>
          <a:xfrm>
            <a:off x="8897468" y="405467"/>
            <a:ext cx="2743200" cy="4572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800" dirty="0">
                <a:solidFill>
                  <a:schemeClr val="bg1"/>
                </a:solidFill>
                <a:latin typeface="Franklin Gothic Demi Cond" panose="020B0706030402020204" pitchFamily="34" charset="0"/>
              </a:rPr>
              <a:t>SLIDE SUB-TITLE</a:t>
            </a:r>
          </a:p>
        </p:txBody>
      </p:sp>
      <p:pic>
        <p:nvPicPr>
          <p:cNvPr id="6" name="Picture 5" descr="A close up of a logo&#10;&#10;Description automatically generated">
            <a:extLst>
              <a:ext uri="{FF2B5EF4-FFF2-40B4-BE49-F238E27FC236}">
                <a16:creationId xmlns:a16="http://schemas.microsoft.com/office/drawing/2014/main" id="{58D63E4E-B670-3C45-AF33-7D75BC06C6FB}"/>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8877300" y="0"/>
            <a:ext cx="3314700" cy="6858000"/>
          </a:xfrm>
          <a:prstGeom prst="rect">
            <a:avLst/>
          </a:prstGeom>
        </p:spPr>
      </p:pic>
      <p:sp>
        <p:nvSpPr>
          <p:cNvPr id="8" name="Title 1">
            <a:extLst>
              <a:ext uri="{FF2B5EF4-FFF2-40B4-BE49-F238E27FC236}">
                <a16:creationId xmlns:a16="http://schemas.microsoft.com/office/drawing/2014/main" id="{E0D6E274-8393-B14D-A8FD-EE89C6823D29}"/>
              </a:ext>
            </a:extLst>
          </p:cNvPr>
          <p:cNvSpPr txBox="1">
            <a:spLocks/>
          </p:cNvSpPr>
          <p:nvPr/>
        </p:nvSpPr>
        <p:spPr>
          <a:xfrm>
            <a:off x="8893754" y="412904"/>
            <a:ext cx="2743200" cy="4572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800" dirty="0">
                <a:solidFill>
                  <a:schemeClr val="bg1"/>
                </a:solidFill>
                <a:latin typeface="Franklin Gothic Medium Cond" panose="020B0606030402020204" pitchFamily="34" charset="0"/>
              </a:rPr>
              <a:t>INTRODUCTION</a:t>
            </a:r>
          </a:p>
        </p:txBody>
      </p:sp>
    </p:spTree>
    <p:extLst>
      <p:ext uri="{BB962C8B-B14F-4D97-AF65-F5344CB8AC3E}">
        <p14:creationId xmlns:p14="http://schemas.microsoft.com/office/powerpoint/2010/main" val="17483255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90E0B90-7969-458E-AA6D-E89C6316F291}"/>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6350" y="0"/>
            <a:ext cx="12179300" cy="6858000"/>
          </a:xfrm>
          <a:prstGeom prst="rect">
            <a:avLst/>
          </a:prstGeom>
        </p:spPr>
      </p:pic>
      <p:sp>
        <p:nvSpPr>
          <p:cNvPr id="6" name="TextBox 5">
            <a:extLst>
              <a:ext uri="{FF2B5EF4-FFF2-40B4-BE49-F238E27FC236}">
                <a16:creationId xmlns:a16="http://schemas.microsoft.com/office/drawing/2014/main" id="{EA634850-E842-4651-A77A-B7DAA84E9798}"/>
              </a:ext>
            </a:extLst>
          </p:cNvPr>
          <p:cNvSpPr txBox="1"/>
          <p:nvPr/>
        </p:nvSpPr>
        <p:spPr>
          <a:xfrm>
            <a:off x="650162" y="603962"/>
            <a:ext cx="9717727" cy="5909310"/>
          </a:xfrm>
          <a:prstGeom prst="rect">
            <a:avLst/>
          </a:prstGeom>
          <a:noFill/>
        </p:spPr>
        <p:txBody>
          <a:bodyPr wrap="square" rtlCol="0">
            <a:spAutoFit/>
          </a:bodyPr>
          <a:lstStyle/>
          <a:p>
            <a:r>
              <a:rPr lang="en-US" sz="5400" dirty="0">
                <a:solidFill>
                  <a:schemeClr val="bg1"/>
                </a:solidFill>
                <a:latin typeface="Franklin Gothic Demi Cond" panose="020B0706030402020204" pitchFamily="34" charset="0"/>
              </a:rPr>
              <a:t>FROM THE CHIEF SCOUT EXECUTIVE</a:t>
            </a:r>
          </a:p>
          <a:p>
            <a:endParaRPr lang="en-US" sz="2400" dirty="0">
              <a:solidFill>
                <a:schemeClr val="bg1"/>
              </a:solidFill>
              <a:latin typeface="Franklin Gothic Demi Cond" panose="020B0706030402020204" pitchFamily="34" charset="0"/>
            </a:endParaRPr>
          </a:p>
          <a:p>
            <a:r>
              <a:rPr lang="en-US" sz="2400" i="1" dirty="0">
                <a:solidFill>
                  <a:schemeClr val="bg1"/>
                </a:solidFill>
                <a:latin typeface="Franklin Gothic Medium" panose="020B0603020102020204" pitchFamily="34" charset="0"/>
              </a:rPr>
              <a:t>“Within the Boy Scouts of America, we are witnessing momentum in our movement that is inspiring and exciting.  </a:t>
            </a:r>
          </a:p>
          <a:p>
            <a:endParaRPr lang="en-US" sz="2400" i="1" dirty="0">
              <a:solidFill>
                <a:schemeClr val="bg1"/>
              </a:solidFill>
              <a:latin typeface="Franklin Gothic Medium" panose="020B0603020102020204" pitchFamily="34" charset="0"/>
            </a:endParaRPr>
          </a:p>
          <a:p>
            <a:r>
              <a:rPr lang="en-US" sz="2400" i="1" dirty="0">
                <a:solidFill>
                  <a:schemeClr val="bg1"/>
                </a:solidFill>
                <a:latin typeface="Franklin Gothic Medium" panose="020B0603020102020204" pitchFamily="34" charset="0"/>
              </a:rPr>
              <a:t>More and more families are eager to join us for Scouting’s adventures, and we see their enthusiasm come to life in inspiring ways - from parents sharing Scouting with their children for the first time to generations of Scouters passing on the torch to continue a tradition.</a:t>
            </a:r>
          </a:p>
          <a:p>
            <a:endParaRPr lang="en-US" sz="2400" i="1" dirty="0">
              <a:solidFill>
                <a:schemeClr val="bg1"/>
              </a:solidFill>
              <a:latin typeface="Franklin Gothic Medium" panose="020B0603020102020204" pitchFamily="34" charset="0"/>
            </a:endParaRPr>
          </a:p>
          <a:p>
            <a:r>
              <a:rPr lang="en-US" sz="2400" i="1" dirty="0">
                <a:solidFill>
                  <a:schemeClr val="bg1"/>
                </a:solidFill>
                <a:latin typeface="Franklin Gothic Medium" panose="020B0603020102020204" pitchFamily="34" charset="0"/>
              </a:rPr>
              <a:t> I am thankful for the unique opportunity we have right now to bring Scouting to more young people, families and communities than ever before, and all of those volunteers and staff members that are stepping up to spark the love of Scouting.” </a:t>
            </a:r>
          </a:p>
        </p:txBody>
      </p:sp>
    </p:spTree>
    <p:extLst>
      <p:ext uri="{BB962C8B-B14F-4D97-AF65-F5344CB8AC3E}">
        <p14:creationId xmlns:p14="http://schemas.microsoft.com/office/powerpoint/2010/main" val="2104271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B1D855-203A-48A5-A219-A7FD0BD2C51E}"/>
              </a:ext>
            </a:extLst>
          </p:cNvPr>
          <p:cNvSpPr>
            <a:spLocks noGrp="1"/>
          </p:cNvSpPr>
          <p:nvPr>
            <p:ph type="title"/>
          </p:nvPr>
        </p:nvSpPr>
        <p:spPr>
          <a:xfrm>
            <a:off x="320535" y="141007"/>
            <a:ext cx="8229600" cy="914400"/>
          </a:xfrm>
        </p:spPr>
        <p:txBody>
          <a:bodyPr>
            <a:normAutofit/>
          </a:bodyPr>
          <a:lstStyle/>
          <a:p>
            <a:r>
              <a:rPr lang="en-US" sz="3600" dirty="0">
                <a:solidFill>
                  <a:srgbClr val="C7B384"/>
                </a:solidFill>
                <a:latin typeface="Franklin Gothic Demi Cond" panose="020B0706030402020204" pitchFamily="34" charset="0"/>
              </a:rPr>
              <a:t>BSA &amp; OUR PROGRAMS AT A GLANCE</a:t>
            </a:r>
          </a:p>
        </p:txBody>
      </p:sp>
      <p:sp>
        <p:nvSpPr>
          <p:cNvPr id="9" name="TextBox 8">
            <a:extLst>
              <a:ext uri="{FF2B5EF4-FFF2-40B4-BE49-F238E27FC236}">
                <a16:creationId xmlns:a16="http://schemas.microsoft.com/office/drawing/2014/main" id="{BA951DE1-E55F-4B29-A103-450C6C36A933}"/>
              </a:ext>
            </a:extLst>
          </p:cNvPr>
          <p:cNvSpPr txBox="1"/>
          <p:nvPr/>
        </p:nvSpPr>
        <p:spPr>
          <a:xfrm>
            <a:off x="320535" y="1100071"/>
            <a:ext cx="10701251" cy="5616922"/>
          </a:xfrm>
          <a:prstGeom prst="rect">
            <a:avLst/>
          </a:prstGeom>
          <a:noFill/>
        </p:spPr>
        <p:txBody>
          <a:bodyPr wrap="square" rtlCol="0">
            <a:spAutoFit/>
          </a:bodyPr>
          <a:lstStyle/>
          <a:p>
            <a:r>
              <a:rPr lang="en-US" sz="3200" dirty="0">
                <a:solidFill>
                  <a:srgbClr val="545838"/>
                </a:solidFill>
                <a:latin typeface="Franklin Gothic Medium Cond" panose="020B0606030402020204" pitchFamily="34" charset="0"/>
              </a:rPr>
              <a:t>As our organization welcomes families, boys and girls to our programs, it is important to remember and reiterate that:</a:t>
            </a:r>
          </a:p>
          <a:p>
            <a:endParaRPr lang="en-US" sz="2000" dirty="0">
              <a:solidFill>
                <a:srgbClr val="545838"/>
              </a:solidFill>
              <a:latin typeface="Franklin Gothic Medium Cond" panose="020B0606030402020204" pitchFamily="34" charset="0"/>
            </a:endParaRPr>
          </a:p>
          <a:p>
            <a:pPr marL="457200" indent="-457200">
              <a:buFontTx/>
              <a:buChar char="-"/>
            </a:pPr>
            <a:r>
              <a:rPr lang="en-US" sz="3200" dirty="0">
                <a:solidFill>
                  <a:srgbClr val="545838"/>
                </a:solidFill>
                <a:latin typeface="Franklin Gothic Medium Cond" panose="020B0606030402020204" pitchFamily="34" charset="0"/>
              </a:rPr>
              <a:t>The name of our organization remains the same;                                               we are the Boy Scouts of America (BSA).</a:t>
            </a:r>
          </a:p>
          <a:p>
            <a:endParaRPr lang="en-US" sz="1500" dirty="0">
              <a:solidFill>
                <a:srgbClr val="545838"/>
              </a:solidFill>
              <a:latin typeface="Franklin Gothic Medium Cond" panose="020B0606030402020204" pitchFamily="34" charset="0"/>
            </a:endParaRPr>
          </a:p>
          <a:p>
            <a:pPr marL="457200" indent="-457200">
              <a:buFontTx/>
              <a:buChar char="-"/>
            </a:pPr>
            <a:r>
              <a:rPr lang="en-US" sz="3200" dirty="0">
                <a:solidFill>
                  <a:srgbClr val="545838"/>
                </a:solidFill>
                <a:latin typeface="Franklin Gothic Medium Cond" panose="020B0606030402020204" pitchFamily="34" charset="0"/>
              </a:rPr>
              <a:t>We work to achieve our mission of preparing                                             young people for life through our programs, including:</a:t>
            </a:r>
          </a:p>
          <a:p>
            <a:endParaRPr lang="en-US" sz="3200" dirty="0">
              <a:solidFill>
                <a:srgbClr val="545838"/>
              </a:solidFill>
              <a:latin typeface="Franklin Gothic Medium Cond" panose="020B0606030402020204" pitchFamily="34" charset="0"/>
            </a:endParaRPr>
          </a:p>
          <a:p>
            <a:endParaRPr lang="en-US" sz="3200" dirty="0">
              <a:solidFill>
                <a:srgbClr val="545838"/>
              </a:solidFill>
              <a:latin typeface="Franklin Gothic Medium Cond" panose="020B0606030402020204" pitchFamily="34" charset="0"/>
            </a:endParaRPr>
          </a:p>
          <a:p>
            <a:endParaRPr lang="en-US" sz="2800" dirty="0">
              <a:solidFill>
                <a:srgbClr val="545838"/>
              </a:solidFill>
              <a:latin typeface="Franklin Gothic Medium Cond" panose="020B0606030402020204" pitchFamily="34" charset="0"/>
            </a:endParaRPr>
          </a:p>
          <a:p>
            <a:endParaRPr lang="en-US" sz="2800" dirty="0">
              <a:solidFill>
                <a:srgbClr val="545838"/>
              </a:solidFill>
              <a:latin typeface="Franklin Gothic Medium Cond" panose="020B0606030402020204" pitchFamily="34" charset="0"/>
            </a:endParaRPr>
          </a:p>
        </p:txBody>
      </p:sp>
      <p:sp>
        <p:nvSpPr>
          <p:cNvPr id="4" name="Title 1">
            <a:extLst>
              <a:ext uri="{FF2B5EF4-FFF2-40B4-BE49-F238E27FC236}">
                <a16:creationId xmlns:a16="http://schemas.microsoft.com/office/drawing/2014/main" id="{CB8BE223-98A9-4784-A493-E7455B91F9DD}"/>
              </a:ext>
            </a:extLst>
          </p:cNvPr>
          <p:cNvSpPr txBox="1">
            <a:spLocks/>
          </p:cNvSpPr>
          <p:nvPr/>
        </p:nvSpPr>
        <p:spPr>
          <a:xfrm>
            <a:off x="8897468" y="405467"/>
            <a:ext cx="2743200" cy="4572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800" dirty="0">
                <a:solidFill>
                  <a:schemeClr val="bg1"/>
                </a:solidFill>
                <a:latin typeface="Franklin Gothic Demi Cond" panose="020B0706030402020204" pitchFamily="34" charset="0"/>
              </a:rPr>
              <a:t>SLIDE SUB-TITLE</a:t>
            </a:r>
          </a:p>
        </p:txBody>
      </p:sp>
      <p:pic>
        <p:nvPicPr>
          <p:cNvPr id="6" name="Picture 5" descr="A close up of a logo&#10;&#10;Description automatically generated">
            <a:extLst>
              <a:ext uri="{FF2B5EF4-FFF2-40B4-BE49-F238E27FC236}">
                <a16:creationId xmlns:a16="http://schemas.microsoft.com/office/drawing/2014/main" id="{58D63E4E-B670-3C45-AF33-7D75BC06C6FB}"/>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8877300" y="0"/>
            <a:ext cx="3314700" cy="6858000"/>
          </a:xfrm>
          <a:prstGeom prst="rect">
            <a:avLst/>
          </a:prstGeom>
        </p:spPr>
      </p:pic>
      <p:sp>
        <p:nvSpPr>
          <p:cNvPr id="8" name="Title 1">
            <a:extLst>
              <a:ext uri="{FF2B5EF4-FFF2-40B4-BE49-F238E27FC236}">
                <a16:creationId xmlns:a16="http://schemas.microsoft.com/office/drawing/2014/main" id="{E0D6E274-8393-B14D-A8FD-EE89C6823D29}"/>
              </a:ext>
            </a:extLst>
          </p:cNvPr>
          <p:cNvSpPr txBox="1">
            <a:spLocks/>
          </p:cNvSpPr>
          <p:nvPr/>
        </p:nvSpPr>
        <p:spPr>
          <a:xfrm>
            <a:off x="8893754" y="412904"/>
            <a:ext cx="2743200" cy="4572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1800" dirty="0">
                <a:solidFill>
                  <a:schemeClr val="bg1"/>
                </a:solidFill>
                <a:latin typeface="Franklin Gothic Medium Cond" panose="020B0606030402020204" pitchFamily="34" charset="0"/>
              </a:rPr>
              <a:t>BSA AT-A-GLANCE</a:t>
            </a:r>
          </a:p>
        </p:txBody>
      </p:sp>
      <p:sp>
        <p:nvSpPr>
          <p:cNvPr id="3" name="TextBox 2">
            <a:extLst>
              <a:ext uri="{FF2B5EF4-FFF2-40B4-BE49-F238E27FC236}">
                <a16:creationId xmlns:a16="http://schemas.microsoft.com/office/drawing/2014/main" id="{F571A28B-8A75-495B-9721-8105BA963D27}"/>
              </a:ext>
            </a:extLst>
          </p:cNvPr>
          <p:cNvSpPr txBox="1"/>
          <p:nvPr/>
        </p:nvSpPr>
        <p:spPr>
          <a:xfrm>
            <a:off x="522515" y="4878919"/>
            <a:ext cx="5780316" cy="1938992"/>
          </a:xfrm>
          <a:prstGeom prst="rect">
            <a:avLst/>
          </a:prstGeom>
          <a:noFill/>
        </p:spPr>
        <p:txBody>
          <a:bodyPr wrap="square" rtlCol="0">
            <a:spAutoFit/>
          </a:bodyPr>
          <a:lstStyle/>
          <a:p>
            <a:pPr marL="914400" lvl="1" indent="-457200">
              <a:buFontTx/>
              <a:buChar char="-"/>
            </a:pPr>
            <a:r>
              <a:rPr lang="en-US" sz="2400" dirty="0">
                <a:solidFill>
                  <a:srgbClr val="545838"/>
                </a:solidFill>
                <a:latin typeface="Franklin Gothic Medium Cond" panose="020B0606030402020204" pitchFamily="34" charset="0"/>
              </a:rPr>
              <a:t>Cub Scouts</a:t>
            </a:r>
          </a:p>
          <a:p>
            <a:pPr marL="914400" lvl="1" indent="-457200">
              <a:buFontTx/>
              <a:buChar char="-"/>
            </a:pPr>
            <a:r>
              <a:rPr lang="en-US" sz="2400" dirty="0">
                <a:solidFill>
                  <a:srgbClr val="545838"/>
                </a:solidFill>
                <a:latin typeface="Franklin Gothic Medium Cond" panose="020B0606030402020204" pitchFamily="34" charset="0"/>
              </a:rPr>
              <a:t>Boy Scouts (Scouts BSA as of 2/1/19)</a:t>
            </a:r>
          </a:p>
          <a:p>
            <a:pPr marL="914400" lvl="1" indent="-457200">
              <a:buFontTx/>
              <a:buChar char="-"/>
            </a:pPr>
            <a:r>
              <a:rPr lang="en-US" sz="2400" dirty="0">
                <a:solidFill>
                  <a:srgbClr val="545838"/>
                </a:solidFill>
                <a:latin typeface="Franklin Gothic Medium Cond" panose="020B0606030402020204" pitchFamily="34" charset="0"/>
              </a:rPr>
              <a:t>Venturing</a:t>
            </a:r>
          </a:p>
          <a:p>
            <a:pPr marL="914400" lvl="1" indent="-457200">
              <a:buFontTx/>
              <a:buChar char="-"/>
            </a:pPr>
            <a:r>
              <a:rPr lang="en-US" sz="2400" dirty="0">
                <a:solidFill>
                  <a:srgbClr val="545838"/>
                </a:solidFill>
                <a:latin typeface="Franklin Gothic Medium Cond" panose="020B0606030402020204" pitchFamily="34" charset="0"/>
              </a:rPr>
              <a:t>Sea Scouts</a:t>
            </a:r>
          </a:p>
          <a:p>
            <a:pPr marL="914400" lvl="1" indent="-457200">
              <a:buFontTx/>
              <a:buChar char="-"/>
            </a:pPr>
            <a:endParaRPr lang="en-US" sz="2400" dirty="0">
              <a:solidFill>
                <a:srgbClr val="545838"/>
              </a:solidFill>
              <a:latin typeface="Franklin Gothic Medium Cond" panose="020B0606030402020204" pitchFamily="34" charset="0"/>
            </a:endParaRPr>
          </a:p>
        </p:txBody>
      </p:sp>
      <p:sp>
        <p:nvSpPr>
          <p:cNvPr id="5" name="TextBox 4">
            <a:extLst>
              <a:ext uri="{FF2B5EF4-FFF2-40B4-BE49-F238E27FC236}">
                <a16:creationId xmlns:a16="http://schemas.microsoft.com/office/drawing/2014/main" id="{62DAA45B-BDAD-4769-9A1A-BF5D360D6E0C}"/>
              </a:ext>
            </a:extLst>
          </p:cNvPr>
          <p:cNvSpPr txBox="1"/>
          <p:nvPr/>
        </p:nvSpPr>
        <p:spPr>
          <a:xfrm>
            <a:off x="6096001" y="5252421"/>
            <a:ext cx="4016827" cy="1191987"/>
          </a:xfrm>
          <a:prstGeom prst="rect">
            <a:avLst/>
          </a:prstGeom>
          <a:noFill/>
        </p:spPr>
        <p:txBody>
          <a:bodyPr wrap="square" rtlCol="0">
            <a:spAutoFit/>
          </a:bodyPr>
          <a:lstStyle/>
          <a:p>
            <a:pPr marL="914400" lvl="1" indent="-457200">
              <a:buFontTx/>
              <a:buChar char="-"/>
            </a:pPr>
            <a:r>
              <a:rPr lang="en-US" sz="2400" dirty="0">
                <a:solidFill>
                  <a:srgbClr val="545838"/>
                </a:solidFill>
                <a:latin typeface="Franklin Gothic Medium Cond" panose="020B0606030402020204" pitchFamily="34" charset="0"/>
              </a:rPr>
              <a:t>STEM Scouts</a:t>
            </a:r>
          </a:p>
          <a:p>
            <a:pPr marL="914400" lvl="1" indent="-457200">
              <a:buFontTx/>
              <a:buChar char="-"/>
            </a:pPr>
            <a:r>
              <a:rPr lang="en-US" sz="2400" dirty="0">
                <a:solidFill>
                  <a:srgbClr val="545838"/>
                </a:solidFill>
                <a:latin typeface="Franklin Gothic Medium Cond" panose="020B0606030402020204" pitchFamily="34" charset="0"/>
              </a:rPr>
              <a:t>Exploring</a:t>
            </a:r>
          </a:p>
          <a:p>
            <a:pPr marL="914400" lvl="1" indent="-457200">
              <a:buFontTx/>
              <a:buChar char="-"/>
            </a:pPr>
            <a:r>
              <a:rPr lang="en-US" sz="2400" dirty="0">
                <a:solidFill>
                  <a:srgbClr val="545838"/>
                </a:solidFill>
                <a:latin typeface="Franklin Gothic Medium Cond" panose="020B0606030402020204" pitchFamily="34" charset="0"/>
              </a:rPr>
              <a:t>Learning for Life</a:t>
            </a:r>
            <a:endParaRPr lang="en-US" dirty="0"/>
          </a:p>
        </p:txBody>
      </p:sp>
    </p:spTree>
    <p:extLst>
      <p:ext uri="{BB962C8B-B14F-4D97-AF65-F5344CB8AC3E}">
        <p14:creationId xmlns:p14="http://schemas.microsoft.com/office/powerpoint/2010/main" val="38360244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90E0B90-7969-458E-AA6D-E89C6316F291}"/>
              </a:ext>
            </a:extLst>
          </p:cNvPr>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10160" y="0"/>
            <a:ext cx="12179300" cy="6858000"/>
          </a:xfrm>
          <a:prstGeom prst="rect">
            <a:avLst/>
          </a:prstGeom>
        </p:spPr>
      </p:pic>
      <p:sp>
        <p:nvSpPr>
          <p:cNvPr id="6" name="TextBox 5">
            <a:extLst>
              <a:ext uri="{FF2B5EF4-FFF2-40B4-BE49-F238E27FC236}">
                <a16:creationId xmlns:a16="http://schemas.microsoft.com/office/drawing/2014/main" id="{EA634850-E842-4651-A77A-B7DAA84E9798}"/>
              </a:ext>
            </a:extLst>
          </p:cNvPr>
          <p:cNvSpPr txBox="1"/>
          <p:nvPr/>
        </p:nvSpPr>
        <p:spPr>
          <a:xfrm>
            <a:off x="917448" y="2967335"/>
            <a:ext cx="11274552" cy="923330"/>
          </a:xfrm>
          <a:prstGeom prst="rect">
            <a:avLst/>
          </a:prstGeom>
          <a:noFill/>
        </p:spPr>
        <p:txBody>
          <a:bodyPr wrap="square" rtlCol="0">
            <a:spAutoFit/>
          </a:bodyPr>
          <a:lstStyle/>
          <a:p>
            <a:r>
              <a:rPr lang="en-US" sz="5400" dirty="0">
                <a:solidFill>
                  <a:schemeClr val="bg1"/>
                </a:solidFill>
                <a:latin typeface="Franklin Gothic Demi Cond" panose="020B0706030402020204" pitchFamily="34" charset="0"/>
              </a:rPr>
              <a:t>WHAT TO USE  </a:t>
            </a:r>
            <a:r>
              <a:rPr lang="en-US" sz="5400" dirty="0">
                <a:solidFill>
                  <a:srgbClr val="545838"/>
                </a:solidFill>
                <a:latin typeface="Franklin Gothic Demi Cond" panose="020B0706030402020204" pitchFamily="34" charset="0"/>
              </a:rPr>
              <a:t>✓</a:t>
            </a:r>
            <a:endParaRPr lang="en-US" sz="5400" dirty="0">
              <a:solidFill>
                <a:schemeClr val="bg1"/>
              </a:solidFill>
              <a:latin typeface="Franklin Gothic Demi Cond" panose="020B0706030402020204" pitchFamily="34" charset="0"/>
            </a:endParaRPr>
          </a:p>
        </p:txBody>
      </p:sp>
    </p:spTree>
    <p:extLst>
      <p:ext uri="{BB962C8B-B14F-4D97-AF65-F5344CB8AC3E}">
        <p14:creationId xmlns:p14="http://schemas.microsoft.com/office/powerpoint/2010/main" val="22104213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B1D855-203A-48A5-A219-A7FD0BD2C51E}"/>
              </a:ext>
            </a:extLst>
          </p:cNvPr>
          <p:cNvSpPr>
            <a:spLocks noGrp="1"/>
          </p:cNvSpPr>
          <p:nvPr>
            <p:ph type="title"/>
          </p:nvPr>
        </p:nvSpPr>
        <p:spPr>
          <a:xfrm>
            <a:off x="320535" y="141007"/>
            <a:ext cx="8229600" cy="914400"/>
          </a:xfrm>
        </p:spPr>
        <p:txBody>
          <a:bodyPr>
            <a:normAutofit/>
          </a:bodyPr>
          <a:lstStyle/>
          <a:p>
            <a:r>
              <a:rPr lang="en-US" sz="3600" dirty="0">
                <a:solidFill>
                  <a:srgbClr val="545838"/>
                </a:solidFill>
                <a:latin typeface="Franklin Gothic Demi Cond" panose="020B0603020102020204" pitchFamily="34" charset="0"/>
              </a:rPr>
              <a:t>BRAND CENTER ASSETS  </a:t>
            </a:r>
            <a:r>
              <a:rPr lang="en-US" sz="4800" dirty="0">
                <a:solidFill>
                  <a:srgbClr val="545838"/>
                </a:solidFill>
                <a:latin typeface="Franklin Gothic Demi Cond" panose="020B0706030402020204" pitchFamily="34" charset="0"/>
              </a:rPr>
              <a:t>✓</a:t>
            </a:r>
          </a:p>
        </p:txBody>
      </p:sp>
      <p:sp>
        <p:nvSpPr>
          <p:cNvPr id="9" name="TextBox 8">
            <a:extLst>
              <a:ext uri="{FF2B5EF4-FFF2-40B4-BE49-F238E27FC236}">
                <a16:creationId xmlns:a16="http://schemas.microsoft.com/office/drawing/2014/main" id="{BA951DE1-E55F-4B29-A103-450C6C36A933}"/>
              </a:ext>
            </a:extLst>
          </p:cNvPr>
          <p:cNvSpPr txBox="1"/>
          <p:nvPr/>
        </p:nvSpPr>
        <p:spPr>
          <a:xfrm>
            <a:off x="320535" y="937654"/>
            <a:ext cx="9144000" cy="523220"/>
          </a:xfrm>
          <a:prstGeom prst="rect">
            <a:avLst/>
          </a:prstGeom>
          <a:noFill/>
        </p:spPr>
        <p:txBody>
          <a:bodyPr wrap="square" rtlCol="0">
            <a:spAutoFit/>
          </a:bodyPr>
          <a:lstStyle/>
          <a:p>
            <a:r>
              <a:rPr lang="en-US" sz="2800" dirty="0">
                <a:solidFill>
                  <a:srgbClr val="545838"/>
                </a:solidFill>
                <a:latin typeface="Franklin Gothic Medium Cond" panose="020B0606030402020204" pitchFamily="34" charset="0"/>
              </a:rPr>
              <a:t>Only use marketing materials located on the </a:t>
            </a:r>
            <a:r>
              <a:rPr lang="en-US" sz="2800" u="sng" dirty="0">
                <a:solidFill>
                  <a:srgbClr val="545838"/>
                </a:solidFill>
                <a:latin typeface="Franklin Gothic Medium Cond" panose="020B0606030402020204" pitchFamily="34" charset="0"/>
                <a:hlinkClick r:id="rId3">
                  <a:extLst>
                    <a:ext uri="{A12FA001-AC4F-418D-AE19-62706E023703}">
                      <ahyp:hlinkClr xmlns:ahyp="http://schemas.microsoft.com/office/drawing/2018/hyperlinkcolor" xmlns="" val="tx"/>
                    </a:ext>
                  </a:extLst>
                </a:hlinkClick>
              </a:rPr>
              <a:t>BSA Brand Center.</a:t>
            </a:r>
            <a:endParaRPr lang="en-US" sz="2800" u="sng" dirty="0">
              <a:solidFill>
                <a:srgbClr val="545838"/>
              </a:solidFill>
              <a:latin typeface="Franklin Gothic Medium Cond" panose="020B0606030402020204" pitchFamily="34" charset="0"/>
            </a:endParaRPr>
          </a:p>
        </p:txBody>
      </p:sp>
      <p:sp>
        <p:nvSpPr>
          <p:cNvPr id="4" name="Title 1">
            <a:extLst>
              <a:ext uri="{FF2B5EF4-FFF2-40B4-BE49-F238E27FC236}">
                <a16:creationId xmlns:a16="http://schemas.microsoft.com/office/drawing/2014/main" id="{CB8BE223-98A9-4784-A493-E7455B91F9DD}"/>
              </a:ext>
            </a:extLst>
          </p:cNvPr>
          <p:cNvSpPr txBox="1">
            <a:spLocks/>
          </p:cNvSpPr>
          <p:nvPr/>
        </p:nvSpPr>
        <p:spPr>
          <a:xfrm>
            <a:off x="8897468" y="405467"/>
            <a:ext cx="2743200" cy="4572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800" dirty="0">
                <a:solidFill>
                  <a:schemeClr val="bg1"/>
                </a:solidFill>
                <a:latin typeface="Franklin Gothic Demi Cond" panose="020B0706030402020204" pitchFamily="34" charset="0"/>
              </a:rPr>
              <a:t>SLIDE SUB-TITLE</a:t>
            </a:r>
          </a:p>
        </p:txBody>
      </p:sp>
      <p:pic>
        <p:nvPicPr>
          <p:cNvPr id="6" name="Picture 5">
            <a:extLst>
              <a:ext uri="{FF2B5EF4-FFF2-40B4-BE49-F238E27FC236}">
                <a16:creationId xmlns:a16="http://schemas.microsoft.com/office/drawing/2014/main" id="{58D63E4E-B670-3C45-AF33-7D75BC06C6FB}"/>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8877300" y="0"/>
            <a:ext cx="3314700" cy="6858000"/>
          </a:xfrm>
          <a:prstGeom prst="rect">
            <a:avLst/>
          </a:prstGeom>
        </p:spPr>
      </p:pic>
      <p:sp>
        <p:nvSpPr>
          <p:cNvPr id="8" name="Title 1">
            <a:extLst>
              <a:ext uri="{FF2B5EF4-FFF2-40B4-BE49-F238E27FC236}">
                <a16:creationId xmlns:a16="http://schemas.microsoft.com/office/drawing/2014/main" id="{A6D0D239-23FF-114F-B4D1-63B2D7C763FD}"/>
              </a:ext>
            </a:extLst>
          </p:cNvPr>
          <p:cNvSpPr txBox="1">
            <a:spLocks/>
          </p:cNvSpPr>
          <p:nvPr/>
        </p:nvSpPr>
        <p:spPr>
          <a:xfrm>
            <a:off x="8893754" y="412904"/>
            <a:ext cx="2743200" cy="4572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800" dirty="0">
                <a:solidFill>
                  <a:schemeClr val="bg1"/>
                </a:solidFill>
                <a:latin typeface="Franklin Gothic Demi Cond" panose="020B0706030402020204" pitchFamily="34" charset="0"/>
              </a:rPr>
              <a:t>BRAND CENTER ASSETS</a:t>
            </a:r>
          </a:p>
        </p:txBody>
      </p:sp>
      <p:pic>
        <p:nvPicPr>
          <p:cNvPr id="5" name="Picture 4">
            <a:extLst>
              <a:ext uri="{FF2B5EF4-FFF2-40B4-BE49-F238E27FC236}">
                <a16:creationId xmlns:a16="http://schemas.microsoft.com/office/drawing/2014/main" id="{591A0C79-1344-4D6F-A346-8B7CA2FCD847}"/>
              </a:ext>
            </a:extLst>
          </p:cNvPr>
          <p:cNvPicPr>
            <a:picLocks noChangeAspect="1"/>
          </p:cNvPicPr>
          <p:nvPr/>
        </p:nvPicPr>
        <p:blipFill rotWithShape="1">
          <a:blip r:embed="rId5"/>
          <a:srcRect l="25000" t="7693" r="22222" b="16924"/>
          <a:stretch/>
        </p:blipFill>
        <p:spPr>
          <a:xfrm>
            <a:off x="2751954" y="1592133"/>
            <a:ext cx="5961763" cy="5322139"/>
          </a:xfrm>
          <a:prstGeom prst="rect">
            <a:avLst/>
          </a:prstGeom>
        </p:spPr>
      </p:pic>
    </p:spTree>
    <p:extLst>
      <p:ext uri="{BB962C8B-B14F-4D97-AF65-F5344CB8AC3E}">
        <p14:creationId xmlns:p14="http://schemas.microsoft.com/office/powerpoint/2010/main" val="28185003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There are 100s of assests available to you!">
            <a:hlinkClick r:id="rId2"/>
            <a:extLst>
              <a:ext uri="{FF2B5EF4-FFF2-40B4-BE49-F238E27FC236}">
                <a16:creationId xmlns:a16="http://schemas.microsoft.com/office/drawing/2014/main" id="{386DAD75-AC4B-5941-8D7B-60E87416EDF1}"/>
              </a:ext>
              <a:ext uri="{C183D7F6-B498-43B3-948B-1728B52AA6E4}">
                <adec:decorative xmlns:adec="http://schemas.microsoft.com/office/drawing/2017/decorative" val="0"/>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361522" y="304097"/>
            <a:ext cx="11468955" cy="4014134"/>
          </a:xfrm>
          <a:prstGeom prst="rect">
            <a:avLst/>
          </a:prstGeom>
        </p:spPr>
      </p:pic>
      <p:sp>
        <p:nvSpPr>
          <p:cNvPr id="3" name="TextBox 2">
            <a:extLst>
              <a:ext uri="{FF2B5EF4-FFF2-40B4-BE49-F238E27FC236}">
                <a16:creationId xmlns:a16="http://schemas.microsoft.com/office/drawing/2014/main" id="{A7C0CDC8-B6AD-465C-B204-D6DAFB34D589}"/>
              </a:ext>
            </a:extLst>
          </p:cNvPr>
          <p:cNvSpPr txBox="1"/>
          <p:nvPr/>
        </p:nvSpPr>
        <p:spPr>
          <a:xfrm>
            <a:off x="6580657" y="2727653"/>
            <a:ext cx="4096721" cy="4031873"/>
          </a:xfrm>
          <a:prstGeom prst="rect">
            <a:avLst/>
          </a:prstGeom>
          <a:noFill/>
        </p:spPr>
        <p:txBody>
          <a:bodyPr wrap="square" rtlCol="0">
            <a:spAutoFit/>
          </a:bodyPr>
          <a:lstStyle/>
          <a:p>
            <a:pPr marL="457200" indent="-457200">
              <a:buFont typeface="Arial" panose="020B0604020202020204" pitchFamily="34" charset="0"/>
              <a:buChar char="•"/>
            </a:pPr>
            <a:r>
              <a:rPr lang="en-US" sz="3200" dirty="0">
                <a:solidFill>
                  <a:srgbClr val="545838"/>
                </a:solidFill>
                <a:latin typeface="Franklin Gothic Medium Cond" panose="020B0606030402020204" pitchFamily="34" charset="0"/>
              </a:rPr>
              <a:t>Email templates</a:t>
            </a:r>
          </a:p>
          <a:p>
            <a:pPr marL="457200" indent="-457200">
              <a:buFont typeface="Arial" panose="020B0604020202020204" pitchFamily="34" charset="0"/>
              <a:buChar char="•"/>
            </a:pPr>
            <a:r>
              <a:rPr lang="en-US" sz="3200" dirty="0">
                <a:solidFill>
                  <a:srgbClr val="545838"/>
                </a:solidFill>
                <a:latin typeface="Franklin Gothic Medium Cond" panose="020B0606030402020204" pitchFamily="34" charset="0"/>
              </a:rPr>
              <a:t>Fliers</a:t>
            </a:r>
          </a:p>
          <a:p>
            <a:pPr marL="457200" indent="-457200">
              <a:buFont typeface="Arial" panose="020B0604020202020204" pitchFamily="34" charset="0"/>
              <a:buChar char="•"/>
            </a:pPr>
            <a:r>
              <a:rPr lang="en-US" sz="3200" dirty="0">
                <a:solidFill>
                  <a:srgbClr val="545838"/>
                </a:solidFill>
                <a:latin typeface="Franklin Gothic Medium Cond" panose="020B0606030402020204" pitchFamily="34" charset="0"/>
              </a:rPr>
              <a:t>Postcards</a:t>
            </a:r>
          </a:p>
          <a:p>
            <a:pPr marL="457200" indent="-457200">
              <a:buFont typeface="Arial" panose="020B0604020202020204" pitchFamily="34" charset="0"/>
              <a:buChar char="•"/>
            </a:pPr>
            <a:r>
              <a:rPr lang="en-US" sz="3200" dirty="0">
                <a:solidFill>
                  <a:srgbClr val="545838"/>
                </a:solidFill>
                <a:latin typeface="Franklin Gothic Medium Cond" panose="020B0606030402020204" pitchFamily="34" charset="0"/>
              </a:rPr>
              <a:t>Posters</a:t>
            </a:r>
          </a:p>
          <a:p>
            <a:pPr marL="457200" indent="-457200">
              <a:buFont typeface="Arial" panose="020B0604020202020204" pitchFamily="34" charset="0"/>
              <a:buChar char="•"/>
            </a:pPr>
            <a:r>
              <a:rPr lang="en-US" sz="3200" dirty="0">
                <a:solidFill>
                  <a:srgbClr val="545838"/>
                </a:solidFill>
                <a:latin typeface="Franklin Gothic Medium Cond" panose="020B0606030402020204" pitchFamily="34" charset="0"/>
              </a:rPr>
              <a:t>Social media images</a:t>
            </a:r>
          </a:p>
          <a:p>
            <a:pPr marL="457200" indent="-457200">
              <a:buFont typeface="Arial" panose="020B0604020202020204" pitchFamily="34" charset="0"/>
              <a:buChar char="•"/>
            </a:pPr>
            <a:r>
              <a:rPr lang="en-US" sz="3200" dirty="0">
                <a:solidFill>
                  <a:srgbClr val="545838"/>
                </a:solidFill>
                <a:latin typeface="Franklin Gothic Medium Cond" panose="020B0606030402020204" pitchFamily="34" charset="0"/>
              </a:rPr>
              <a:t>Troop cards</a:t>
            </a:r>
          </a:p>
          <a:p>
            <a:pPr marL="457200" indent="-457200">
              <a:buFont typeface="Arial" panose="020B0604020202020204" pitchFamily="34" charset="0"/>
              <a:buChar char="•"/>
            </a:pPr>
            <a:r>
              <a:rPr lang="en-US" sz="3200" dirty="0">
                <a:solidFill>
                  <a:srgbClr val="545838"/>
                </a:solidFill>
                <a:latin typeface="Franklin Gothic Medium Cond" panose="020B0606030402020204" pitchFamily="34" charset="0"/>
              </a:rPr>
              <a:t>Videos</a:t>
            </a:r>
          </a:p>
          <a:p>
            <a:pPr marL="457200" indent="-457200">
              <a:buFont typeface="Arial" panose="020B0604020202020204" pitchFamily="34" charset="0"/>
              <a:buChar char="•"/>
            </a:pPr>
            <a:r>
              <a:rPr lang="en-US" sz="3200" dirty="0">
                <a:solidFill>
                  <a:srgbClr val="545838"/>
                </a:solidFill>
                <a:latin typeface="Franklin Gothic Medium Cond" panose="020B0606030402020204" pitchFamily="34" charset="0"/>
              </a:rPr>
              <a:t>Web Banners</a:t>
            </a:r>
            <a:endParaRPr lang="en-US" sz="2400" dirty="0">
              <a:solidFill>
                <a:schemeClr val="tx1">
                  <a:lumMod val="65000"/>
                  <a:lumOff val="35000"/>
                </a:schemeClr>
              </a:solidFill>
              <a:latin typeface="Franklin Gothic Medium Cond" panose="020B0606030402020204" pitchFamily="34" charset="0"/>
            </a:endParaRPr>
          </a:p>
        </p:txBody>
      </p:sp>
    </p:spTree>
    <p:extLst>
      <p:ext uri="{BB962C8B-B14F-4D97-AF65-F5344CB8AC3E}">
        <p14:creationId xmlns:p14="http://schemas.microsoft.com/office/powerpoint/2010/main" val="7143033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994</TotalTime>
  <Words>1363</Words>
  <Application>Microsoft Office PowerPoint</Application>
  <PresentationFormat>Widescreen</PresentationFormat>
  <Paragraphs>252</Paragraphs>
  <Slides>27</Slides>
  <Notes>23</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27</vt:i4>
      </vt:variant>
    </vt:vector>
  </HeadingPairs>
  <TitlesOfParts>
    <vt:vector size="35" baseType="lpstr">
      <vt:lpstr>Arial</vt:lpstr>
      <vt:lpstr>Calibri</vt:lpstr>
      <vt:lpstr>Calibri Light</vt:lpstr>
      <vt:lpstr>Franklin Gothic Demi</vt:lpstr>
      <vt:lpstr>Franklin Gothic Demi Cond</vt:lpstr>
      <vt:lpstr>Franklin Gothic Medium</vt:lpstr>
      <vt:lpstr>Franklin Gothic Medium Cond</vt:lpstr>
      <vt:lpstr>Office Theme</vt:lpstr>
      <vt:lpstr>PRE-PRESENTATION</vt:lpstr>
      <vt:lpstr>PowerPoint Presentation</vt:lpstr>
      <vt:lpstr>PowerPoint Presentation</vt:lpstr>
      <vt:lpstr>INTRODUCTION</vt:lpstr>
      <vt:lpstr>PowerPoint Presentation</vt:lpstr>
      <vt:lpstr>BSA &amp; OUR PROGRAMS AT A GLANCE</vt:lpstr>
      <vt:lpstr>PowerPoint Presentation</vt:lpstr>
      <vt:lpstr>BRAND CENTER ASSETS  ✓</vt:lpstr>
      <vt:lpstr>PowerPoint Presentation</vt:lpstr>
      <vt:lpstr>PowerPoint Presentation</vt:lpstr>
      <vt:lpstr>OTHER ASSETS 🚫</vt:lpstr>
      <vt:lpstr>GSUSA ASSETS 🚫</vt:lpstr>
      <vt:lpstr>PowerPoint Presentation</vt:lpstr>
      <vt:lpstr>SCOUTS  ✓ </vt:lpstr>
      <vt:lpstr>PowerPoint Presentation</vt:lpstr>
      <vt:lpstr>“GIRL” IN FRONT OF “SCOUT”  🚫 </vt:lpstr>
      <vt:lpstr>“GIRL” IN FRONT OF “SCOUT”  🚫 </vt:lpstr>
      <vt:lpstr>PowerPoint Presentation</vt:lpstr>
      <vt:lpstr>FOCUS ON OUR MISSION ✓</vt:lpstr>
      <vt:lpstr>FOCUS ON OUR AIMS  ✓ </vt:lpstr>
      <vt:lpstr>HELP EDUCATE THE PUBLIC  ✓ </vt:lpstr>
      <vt:lpstr>CONTINUE POSITIVE RELATIONSHIPS  ✓ </vt:lpstr>
      <vt:lpstr>USE THE NATIONAL PR TEAM ✓ </vt:lpstr>
      <vt:lpstr>PowerPoint Presentation</vt:lpstr>
      <vt:lpstr>SPEAK ON BEHALF OF THE GSUSA 🚫 </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Jared Thompson</dc:creator>
  <cp:lastModifiedBy>Erica Mundell-McGilvray</cp:lastModifiedBy>
  <cp:revision>116</cp:revision>
  <dcterms:created xsi:type="dcterms:W3CDTF">2017-11-13T21:41:55Z</dcterms:created>
  <dcterms:modified xsi:type="dcterms:W3CDTF">2019-01-11T18:36:13Z</dcterms:modified>
</cp:coreProperties>
</file>